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5"/>
  </p:notesMasterIdLst>
  <p:handoutMasterIdLst>
    <p:handoutMasterId r:id="rId26"/>
  </p:handoutMasterIdLst>
  <p:sldIdLst>
    <p:sldId id="257" r:id="rId2"/>
    <p:sldId id="533" r:id="rId3"/>
    <p:sldId id="609" r:id="rId4"/>
    <p:sldId id="515" r:id="rId5"/>
    <p:sldId id="552" r:id="rId6"/>
    <p:sldId id="597" r:id="rId7"/>
    <p:sldId id="610" r:id="rId8"/>
    <p:sldId id="582" r:id="rId9"/>
    <p:sldId id="583" r:id="rId10"/>
    <p:sldId id="611" r:id="rId11"/>
    <p:sldId id="586" r:id="rId12"/>
    <p:sldId id="590" r:id="rId13"/>
    <p:sldId id="616" r:id="rId14"/>
    <p:sldId id="612" r:id="rId15"/>
    <p:sldId id="591" r:id="rId16"/>
    <p:sldId id="613" r:id="rId17"/>
    <p:sldId id="592" r:id="rId18"/>
    <p:sldId id="593" r:id="rId19"/>
    <p:sldId id="615" r:id="rId20"/>
    <p:sldId id="617" r:id="rId21"/>
    <p:sldId id="614" r:id="rId22"/>
    <p:sldId id="594" r:id="rId23"/>
    <p:sldId id="568" r:id="rId24"/>
  </p:sldIdLst>
  <p:sldSz cx="12192000" cy="6858000"/>
  <p:notesSz cx="6797675" cy="9928225"/>
  <p:defaultTextStyle>
    <a:defPPr>
      <a:defRPr lang="en-GB"/>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7D"/>
    <a:srgbClr val="97FF97"/>
    <a:srgbClr val="008000"/>
    <a:srgbClr val="FFABAB"/>
    <a:srgbClr val="FFAFAF"/>
    <a:srgbClr val="25303B"/>
    <a:srgbClr val="009EDA"/>
    <a:srgbClr val="FECF37"/>
    <a:srgbClr val="502D63"/>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9474" autoAdjust="0"/>
  </p:normalViewPr>
  <p:slideViewPr>
    <p:cSldViewPr showGuides="1">
      <p:cViewPr varScale="1">
        <p:scale>
          <a:sx n="83" d="100"/>
          <a:sy n="83" d="100"/>
        </p:scale>
        <p:origin x="276" y="90"/>
      </p:cViewPr>
      <p:guideLst>
        <p:guide orient="horz" pos="709"/>
        <p:guide pos="91"/>
      </p:guideLst>
    </p:cSldViewPr>
  </p:slideViewPr>
  <p:outlineViewPr>
    <p:cViewPr>
      <p:scale>
        <a:sx n="33" d="100"/>
        <a:sy n="33" d="100"/>
      </p:scale>
      <p:origin x="0" y="-138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5"/>
            <a:ext cx="2945659" cy="49641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51" y="5"/>
            <a:ext cx="2945659" cy="496410"/>
          </a:xfrm>
          <a:prstGeom prst="rect">
            <a:avLst/>
          </a:prstGeom>
        </p:spPr>
        <p:txBody>
          <a:bodyPr vert="horz" lIns="91440" tIns="45720" rIns="91440" bIns="45720" rtlCol="0"/>
          <a:lstStyle>
            <a:lvl1pPr algn="r">
              <a:defRPr sz="1200"/>
            </a:lvl1pPr>
          </a:lstStyle>
          <a:p>
            <a:fld id="{B958E65B-D64C-4EC8-A016-0AA56DE78E52}" type="datetime1">
              <a:rPr lang="en-GB" smtClean="0"/>
              <a:pPr/>
              <a:t>01/09/2021</a:t>
            </a:fld>
            <a:endParaRPr lang="en-GB"/>
          </a:p>
        </p:txBody>
      </p:sp>
      <p:sp>
        <p:nvSpPr>
          <p:cNvPr id="4" name="Footer Placeholder 3"/>
          <p:cNvSpPr>
            <a:spLocks noGrp="1"/>
          </p:cNvSpPr>
          <p:nvPr>
            <p:ph type="ftr" sz="quarter" idx="2"/>
          </p:nvPr>
        </p:nvSpPr>
        <p:spPr>
          <a:xfrm>
            <a:off x="8" y="9430095"/>
            <a:ext cx="2945659" cy="49641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51" y="9430095"/>
            <a:ext cx="2945659" cy="496410"/>
          </a:xfrm>
          <a:prstGeom prst="rect">
            <a:avLst/>
          </a:prstGeom>
        </p:spPr>
        <p:txBody>
          <a:bodyPr vert="horz" lIns="91440" tIns="45720" rIns="91440" bIns="45720" rtlCol="0" anchor="b"/>
          <a:lstStyle>
            <a:lvl1pPr algn="r">
              <a:defRPr sz="1200"/>
            </a:lvl1pPr>
          </a:lstStyle>
          <a:p>
            <a:fld id="{B0F8E5A8-4883-48CA-9856-694F559FA4D3}" type="slidenum">
              <a:rPr lang="en-GB" smtClean="0"/>
              <a:pPr/>
              <a:t>‹#›</a:t>
            </a:fld>
            <a:endParaRPr lang="en-GB"/>
          </a:p>
        </p:txBody>
      </p:sp>
    </p:spTree>
    <p:extLst>
      <p:ext uri="{BB962C8B-B14F-4D97-AF65-F5344CB8AC3E}">
        <p14:creationId xmlns:p14="http://schemas.microsoft.com/office/powerpoint/2010/main" val="28853930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8" y="5"/>
            <a:ext cx="2945659" cy="496410"/>
          </a:xfrm>
          <a:prstGeom prst="rect">
            <a:avLst/>
          </a:prstGeom>
          <a:noFill/>
          <a:ln w="2857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23" name="Rectangle 3"/>
          <p:cNvSpPr>
            <a:spLocks noGrp="1" noChangeArrowheads="1"/>
          </p:cNvSpPr>
          <p:nvPr>
            <p:ph type="dt" idx="1"/>
          </p:nvPr>
        </p:nvSpPr>
        <p:spPr bwMode="auto">
          <a:xfrm>
            <a:off x="3852024" y="5"/>
            <a:ext cx="2945659" cy="496410"/>
          </a:xfrm>
          <a:prstGeom prst="rect">
            <a:avLst/>
          </a:prstGeom>
          <a:noFill/>
          <a:ln w="2857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C9165CB-75E6-4C8B-A520-A85CFFF358C1}" type="datetime1">
              <a:rPr lang="en-GB" smtClean="0"/>
              <a:pPr>
                <a:defRPr/>
              </a:pPr>
              <a:t>01/09/2021</a:t>
            </a:fld>
            <a:endParaRPr lang="en-GB"/>
          </a:p>
        </p:txBody>
      </p:sp>
      <p:sp>
        <p:nvSpPr>
          <p:cNvPr id="51204" name="Rectangle 4"/>
          <p:cNvSpPr>
            <a:spLocks noGrp="1" noRot="1" noChangeAspect="1" noChangeArrowheads="1" noTextEdit="1"/>
          </p:cNvSpPr>
          <p:nvPr>
            <p:ph type="sldImg" idx="2"/>
          </p:nvPr>
        </p:nvSpPr>
        <p:spPr bwMode="auto">
          <a:xfrm>
            <a:off x="87313" y="741363"/>
            <a:ext cx="6623050" cy="372586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06359" y="4715911"/>
            <a:ext cx="4984962" cy="4467700"/>
          </a:xfrm>
          <a:prstGeom prst="rect">
            <a:avLst/>
          </a:prstGeom>
          <a:noFill/>
          <a:ln w="2857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26" name="Rectangle 6"/>
          <p:cNvSpPr>
            <a:spLocks noGrp="1" noChangeArrowheads="1"/>
          </p:cNvSpPr>
          <p:nvPr>
            <p:ph type="ftr" sz="quarter" idx="4"/>
          </p:nvPr>
        </p:nvSpPr>
        <p:spPr bwMode="auto">
          <a:xfrm>
            <a:off x="8" y="9431817"/>
            <a:ext cx="2945659" cy="496410"/>
          </a:xfrm>
          <a:prstGeom prst="rect">
            <a:avLst/>
          </a:prstGeom>
          <a:noFill/>
          <a:ln w="2857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27" name="Rectangle 7"/>
          <p:cNvSpPr>
            <a:spLocks noGrp="1" noChangeArrowheads="1"/>
          </p:cNvSpPr>
          <p:nvPr>
            <p:ph type="sldNum" sz="quarter" idx="5"/>
          </p:nvPr>
        </p:nvSpPr>
        <p:spPr bwMode="auto">
          <a:xfrm>
            <a:off x="3852024" y="9431817"/>
            <a:ext cx="2945659" cy="496410"/>
          </a:xfrm>
          <a:prstGeom prst="rect">
            <a:avLst/>
          </a:prstGeom>
          <a:noFill/>
          <a:ln w="2857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DC9ADEF-1848-4A4D-B590-15ADD8E977D1}" type="slidenum">
              <a:rPr lang="en-GB"/>
              <a:pPr>
                <a:defRPr/>
              </a:pPr>
              <a:t>‹#›</a:t>
            </a:fld>
            <a:endParaRPr lang="en-GB"/>
          </a:p>
        </p:txBody>
      </p:sp>
    </p:spTree>
    <p:extLst>
      <p:ext uri="{BB962C8B-B14F-4D97-AF65-F5344CB8AC3E}">
        <p14:creationId xmlns:p14="http://schemas.microsoft.com/office/powerpoint/2010/main" val="178378588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DC9ADEF-1848-4A4D-B590-15ADD8E977D1}" type="slidenum">
              <a:rPr lang="en-GB" smtClean="0"/>
              <a:pPr>
                <a:defRPr/>
              </a:pPr>
              <a:t>1</a:t>
            </a:fld>
            <a:endParaRPr lang="en-GB" dirty="0"/>
          </a:p>
        </p:txBody>
      </p:sp>
      <p:sp>
        <p:nvSpPr>
          <p:cNvPr id="5" name="Date Placeholder 4"/>
          <p:cNvSpPr>
            <a:spLocks noGrp="1"/>
          </p:cNvSpPr>
          <p:nvPr>
            <p:ph type="dt" idx="11"/>
          </p:nvPr>
        </p:nvSpPr>
        <p:spPr/>
        <p:txBody>
          <a:bodyPr/>
          <a:lstStyle/>
          <a:p>
            <a:pPr>
              <a:defRPr/>
            </a:pPr>
            <a:fld id="{FEC5A6BE-290B-49FF-A296-9296E36D5E09}" type="datetime1">
              <a:rPr lang="en-GB" smtClean="0"/>
              <a:pPr>
                <a:defRPr/>
              </a:pPr>
              <a:t>01/09/2021</a:t>
            </a:fld>
            <a:endParaRPr lang="en-GB" dirty="0"/>
          </a:p>
        </p:txBody>
      </p:sp>
    </p:spTree>
    <p:extLst>
      <p:ext uri="{BB962C8B-B14F-4D97-AF65-F5344CB8AC3E}">
        <p14:creationId xmlns:p14="http://schemas.microsoft.com/office/powerpoint/2010/main" val="3213621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10</a:t>
            </a:fld>
            <a:endParaRPr lang="en-GB" dirty="0"/>
          </a:p>
        </p:txBody>
      </p:sp>
    </p:spTree>
    <p:extLst>
      <p:ext uri="{BB962C8B-B14F-4D97-AF65-F5344CB8AC3E}">
        <p14:creationId xmlns:p14="http://schemas.microsoft.com/office/powerpoint/2010/main" val="262806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11</a:t>
            </a:fld>
            <a:endParaRPr lang="en-GB" dirty="0"/>
          </a:p>
        </p:txBody>
      </p:sp>
    </p:spTree>
    <p:extLst>
      <p:ext uri="{BB962C8B-B14F-4D97-AF65-F5344CB8AC3E}">
        <p14:creationId xmlns:p14="http://schemas.microsoft.com/office/powerpoint/2010/main" val="2694382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12</a:t>
            </a:fld>
            <a:endParaRPr lang="en-GB" dirty="0"/>
          </a:p>
        </p:txBody>
      </p:sp>
    </p:spTree>
    <p:extLst>
      <p:ext uri="{BB962C8B-B14F-4D97-AF65-F5344CB8AC3E}">
        <p14:creationId xmlns:p14="http://schemas.microsoft.com/office/powerpoint/2010/main" val="534997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13</a:t>
            </a:fld>
            <a:endParaRPr lang="en-GB" dirty="0"/>
          </a:p>
        </p:txBody>
      </p:sp>
    </p:spTree>
    <p:extLst>
      <p:ext uri="{BB962C8B-B14F-4D97-AF65-F5344CB8AC3E}">
        <p14:creationId xmlns:p14="http://schemas.microsoft.com/office/powerpoint/2010/main" val="438901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14</a:t>
            </a:fld>
            <a:endParaRPr lang="en-GB" dirty="0"/>
          </a:p>
        </p:txBody>
      </p:sp>
    </p:spTree>
    <p:extLst>
      <p:ext uri="{BB962C8B-B14F-4D97-AF65-F5344CB8AC3E}">
        <p14:creationId xmlns:p14="http://schemas.microsoft.com/office/powerpoint/2010/main" val="709507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15</a:t>
            </a:fld>
            <a:endParaRPr lang="en-GB" dirty="0"/>
          </a:p>
        </p:txBody>
      </p:sp>
    </p:spTree>
    <p:extLst>
      <p:ext uri="{BB962C8B-B14F-4D97-AF65-F5344CB8AC3E}">
        <p14:creationId xmlns:p14="http://schemas.microsoft.com/office/powerpoint/2010/main" val="2682641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16</a:t>
            </a:fld>
            <a:endParaRPr lang="en-GB" dirty="0"/>
          </a:p>
        </p:txBody>
      </p:sp>
    </p:spTree>
    <p:extLst>
      <p:ext uri="{BB962C8B-B14F-4D97-AF65-F5344CB8AC3E}">
        <p14:creationId xmlns:p14="http://schemas.microsoft.com/office/powerpoint/2010/main" val="238741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17</a:t>
            </a:fld>
            <a:endParaRPr lang="en-GB" dirty="0"/>
          </a:p>
        </p:txBody>
      </p:sp>
    </p:spTree>
    <p:extLst>
      <p:ext uri="{BB962C8B-B14F-4D97-AF65-F5344CB8AC3E}">
        <p14:creationId xmlns:p14="http://schemas.microsoft.com/office/powerpoint/2010/main" val="3320450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18</a:t>
            </a:fld>
            <a:endParaRPr lang="en-GB" dirty="0"/>
          </a:p>
        </p:txBody>
      </p:sp>
    </p:spTree>
    <p:extLst>
      <p:ext uri="{BB962C8B-B14F-4D97-AF65-F5344CB8AC3E}">
        <p14:creationId xmlns:p14="http://schemas.microsoft.com/office/powerpoint/2010/main" val="1622717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19</a:t>
            </a:fld>
            <a:endParaRPr lang="en-GB" dirty="0"/>
          </a:p>
        </p:txBody>
      </p:sp>
    </p:spTree>
    <p:extLst>
      <p:ext uri="{BB962C8B-B14F-4D97-AF65-F5344CB8AC3E}">
        <p14:creationId xmlns:p14="http://schemas.microsoft.com/office/powerpoint/2010/main" val="1681716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2</a:t>
            </a:fld>
            <a:endParaRPr lang="en-GB" dirty="0"/>
          </a:p>
        </p:txBody>
      </p:sp>
    </p:spTree>
    <p:extLst>
      <p:ext uri="{BB962C8B-B14F-4D97-AF65-F5344CB8AC3E}">
        <p14:creationId xmlns:p14="http://schemas.microsoft.com/office/powerpoint/2010/main" val="4253017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20</a:t>
            </a:fld>
            <a:endParaRPr lang="en-GB" dirty="0"/>
          </a:p>
        </p:txBody>
      </p:sp>
    </p:spTree>
    <p:extLst>
      <p:ext uri="{BB962C8B-B14F-4D97-AF65-F5344CB8AC3E}">
        <p14:creationId xmlns:p14="http://schemas.microsoft.com/office/powerpoint/2010/main" val="813163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21</a:t>
            </a:fld>
            <a:endParaRPr lang="en-GB"/>
          </a:p>
        </p:txBody>
      </p:sp>
    </p:spTree>
    <p:extLst>
      <p:ext uri="{BB962C8B-B14F-4D97-AF65-F5344CB8AC3E}">
        <p14:creationId xmlns:p14="http://schemas.microsoft.com/office/powerpoint/2010/main" val="2082562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22</a:t>
            </a:fld>
            <a:endParaRPr lang="en-GB" dirty="0"/>
          </a:p>
        </p:txBody>
      </p:sp>
    </p:spTree>
    <p:extLst>
      <p:ext uri="{BB962C8B-B14F-4D97-AF65-F5344CB8AC3E}">
        <p14:creationId xmlns:p14="http://schemas.microsoft.com/office/powerpoint/2010/main" val="1086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3</a:t>
            </a:fld>
            <a:endParaRPr lang="en-GB" dirty="0"/>
          </a:p>
        </p:txBody>
      </p:sp>
    </p:spTree>
    <p:extLst>
      <p:ext uri="{BB962C8B-B14F-4D97-AF65-F5344CB8AC3E}">
        <p14:creationId xmlns:p14="http://schemas.microsoft.com/office/powerpoint/2010/main" val="154198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Struggling: Self-classification of their personal circumstances to be struggling in a financial sense – as opposed to “</a:t>
            </a:r>
            <a:r>
              <a:rPr lang="en-GB" sz="1200" i="1" dirty="0"/>
              <a:t>making ends meet</a:t>
            </a:r>
            <a:r>
              <a:rPr lang="en-GB" sz="1200" dirty="0"/>
              <a:t>”, “</a:t>
            </a:r>
            <a:r>
              <a:rPr lang="en-GB" sz="1200" i="1" dirty="0"/>
              <a:t>able to save on a regular basis</a:t>
            </a:r>
            <a:r>
              <a:rPr lang="en-GB" sz="1200" dirty="0"/>
              <a:t>”, “</a:t>
            </a:r>
            <a:r>
              <a:rPr lang="en-GB" sz="1200" i="1" dirty="0"/>
              <a:t>no financial problems</a:t>
            </a:r>
            <a:r>
              <a:rPr lang="en-GB" sz="1200" dirty="0"/>
              <a:t>”, or “</a:t>
            </a:r>
            <a:r>
              <a:rPr lang="en-GB" sz="1200" i="1" dirty="0"/>
              <a:t>well off</a:t>
            </a:r>
            <a:r>
              <a:rPr lang="en-GB" sz="1200" dirty="0"/>
              <a:t>”</a:t>
            </a:r>
          </a:p>
          <a:p>
            <a:endParaRPr lang="en-GB" dirty="0"/>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4</a:t>
            </a:fld>
            <a:endParaRPr lang="en-GB" dirty="0"/>
          </a:p>
        </p:txBody>
      </p:sp>
    </p:spTree>
    <p:extLst>
      <p:ext uri="{BB962C8B-B14F-4D97-AF65-F5344CB8AC3E}">
        <p14:creationId xmlns:p14="http://schemas.microsoft.com/office/powerpoint/2010/main" val="242279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ighlight>
                  <a:srgbClr val="FFFF00"/>
                </a:highlight>
              </a:rPr>
              <a:t>Hand-rolling tobacco consumption converted from grams, ounces, rollies to cigarette equivalent</a:t>
            </a: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5</a:t>
            </a:fld>
            <a:endParaRPr lang="en-GB" dirty="0"/>
          </a:p>
        </p:txBody>
      </p:sp>
    </p:spTree>
    <p:extLst>
      <p:ext uri="{BB962C8B-B14F-4D97-AF65-F5344CB8AC3E}">
        <p14:creationId xmlns:p14="http://schemas.microsoft.com/office/powerpoint/2010/main" val="91228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6</a:t>
            </a:fld>
            <a:endParaRPr lang="en-GB" dirty="0"/>
          </a:p>
        </p:txBody>
      </p:sp>
    </p:spTree>
    <p:extLst>
      <p:ext uri="{BB962C8B-B14F-4D97-AF65-F5344CB8AC3E}">
        <p14:creationId xmlns:p14="http://schemas.microsoft.com/office/powerpoint/2010/main" val="7952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7</a:t>
            </a:fld>
            <a:endParaRPr lang="en-GB" dirty="0"/>
          </a:p>
        </p:txBody>
      </p:sp>
    </p:spTree>
    <p:extLst>
      <p:ext uri="{BB962C8B-B14F-4D97-AF65-F5344CB8AC3E}">
        <p14:creationId xmlns:p14="http://schemas.microsoft.com/office/powerpoint/2010/main" val="385370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8</a:t>
            </a:fld>
            <a:endParaRPr lang="en-GB" dirty="0"/>
          </a:p>
        </p:txBody>
      </p:sp>
    </p:spTree>
    <p:extLst>
      <p:ext uri="{BB962C8B-B14F-4D97-AF65-F5344CB8AC3E}">
        <p14:creationId xmlns:p14="http://schemas.microsoft.com/office/powerpoint/2010/main" val="1640513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ighlight>
                <a:srgbClr val="FFFF00"/>
              </a:highlight>
            </a:endParaRPr>
          </a:p>
        </p:txBody>
      </p:sp>
      <p:sp>
        <p:nvSpPr>
          <p:cNvPr id="4" name="Date Placeholder 3"/>
          <p:cNvSpPr>
            <a:spLocks noGrp="1"/>
          </p:cNvSpPr>
          <p:nvPr>
            <p:ph type="dt" idx="10"/>
          </p:nvPr>
        </p:nvSpPr>
        <p:spPr/>
        <p:txBody>
          <a:bodyPr/>
          <a:lstStyle/>
          <a:p>
            <a:pPr>
              <a:defRPr/>
            </a:pPr>
            <a:fld id="{3C9165CB-75E6-4C8B-A520-A85CFFF358C1}" type="datetime1">
              <a:rPr lang="en-GB" smtClean="0"/>
              <a:pPr>
                <a:defRPr/>
              </a:pPr>
              <a:t>01/09/2021</a:t>
            </a:fld>
            <a:endParaRPr lang="en-GB" dirty="0"/>
          </a:p>
        </p:txBody>
      </p:sp>
      <p:sp>
        <p:nvSpPr>
          <p:cNvPr id="5" name="Slide Number Placeholder 4"/>
          <p:cNvSpPr>
            <a:spLocks noGrp="1"/>
          </p:cNvSpPr>
          <p:nvPr>
            <p:ph type="sldNum" sz="quarter" idx="11"/>
          </p:nvPr>
        </p:nvSpPr>
        <p:spPr/>
        <p:txBody>
          <a:bodyPr/>
          <a:lstStyle/>
          <a:p>
            <a:pPr>
              <a:defRPr/>
            </a:pPr>
            <a:fld id="{ADC9ADEF-1848-4A4D-B590-15ADD8E977D1}" type="slidenum">
              <a:rPr lang="en-GB" smtClean="0"/>
              <a:pPr>
                <a:defRPr/>
              </a:pPr>
              <a:t>9</a:t>
            </a:fld>
            <a:endParaRPr lang="en-GB" dirty="0"/>
          </a:p>
        </p:txBody>
      </p:sp>
    </p:spTree>
    <p:extLst>
      <p:ext uri="{BB962C8B-B14F-4D97-AF65-F5344CB8AC3E}">
        <p14:creationId xmlns:p14="http://schemas.microsoft.com/office/powerpoint/2010/main" val="3174947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0884" y="260350"/>
            <a:ext cx="2808816" cy="60642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4433" y="260350"/>
            <a:ext cx="8223251" cy="6064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40" y="260350"/>
            <a:ext cx="11617291" cy="630238"/>
          </a:xfrm>
        </p:spPr>
        <p:txBody>
          <a:bodyPr/>
          <a:lstStyle/>
          <a:p>
            <a:r>
              <a:rPr lang="en-US" dirty="0"/>
              <a:t>Click to edit Master title style</a:t>
            </a:r>
            <a:endParaRPr lang="en-GB" dirty="0"/>
          </a:p>
        </p:txBody>
      </p:sp>
      <p:sp>
        <p:nvSpPr>
          <p:cNvPr id="4" name="Content Placeholder 3"/>
          <p:cNvSpPr>
            <a:spLocks noGrp="1"/>
          </p:cNvSpPr>
          <p:nvPr>
            <p:ph sz="half" idx="2"/>
          </p:nvPr>
        </p:nvSpPr>
        <p:spPr>
          <a:xfrm>
            <a:off x="8208236" y="1052736"/>
            <a:ext cx="3552393" cy="5328592"/>
          </a:xfrm>
        </p:spPr>
        <p:txBody>
          <a:bodyPr anchor="t" anchorCtr="0"/>
          <a:lstStyle>
            <a:lvl1pPr marL="184150" indent="-161925">
              <a:defRPr sz="1600"/>
            </a:lvl1pPr>
            <a:lvl2pPr marL="361950" indent="-180975">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 y="159762"/>
            <a:ext cx="12191999" cy="647700"/>
          </a:xfrm>
          <a:prstGeom prst="rect">
            <a:avLst/>
          </a:prstGeom>
          <a:solidFill>
            <a:srgbClr val="25303B"/>
          </a:solidFill>
          <a:ln w="28575">
            <a:noFill/>
            <a:miter lim="800000"/>
            <a:headEnd/>
            <a:tailEnd/>
          </a:ln>
          <a:effectLst/>
        </p:spPr>
        <p:txBody>
          <a:bodyPr wrap="none" anchor="ctr"/>
          <a:lstStyle/>
          <a:p>
            <a:pPr>
              <a:defRPr/>
            </a:pPr>
            <a:endParaRPr lang="en-GB" sz="2400"/>
          </a:p>
        </p:txBody>
      </p:sp>
      <p:sp>
        <p:nvSpPr>
          <p:cNvPr id="3076" name="Rectangle 4"/>
          <p:cNvSpPr>
            <a:spLocks noGrp="1" noChangeArrowheads="1"/>
          </p:cNvSpPr>
          <p:nvPr>
            <p:ph type="body" idx="1"/>
          </p:nvPr>
        </p:nvSpPr>
        <p:spPr bwMode="auto">
          <a:xfrm>
            <a:off x="431801" y="1143000"/>
            <a:ext cx="11137900" cy="5181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title"/>
          </p:nvPr>
        </p:nvSpPr>
        <p:spPr bwMode="auto">
          <a:xfrm>
            <a:off x="179158" y="191342"/>
            <a:ext cx="11749490" cy="630238"/>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a:t>Click to edit Master title style</a:t>
            </a:r>
          </a:p>
        </p:txBody>
      </p:sp>
      <p:sp>
        <p:nvSpPr>
          <p:cNvPr id="3078" name="Line 6"/>
          <p:cNvSpPr>
            <a:spLocks noChangeShapeType="1"/>
          </p:cNvSpPr>
          <p:nvPr/>
        </p:nvSpPr>
        <p:spPr bwMode="auto">
          <a:xfrm flipV="1">
            <a:off x="0" y="6524625"/>
            <a:ext cx="11567584" cy="0"/>
          </a:xfrm>
          <a:prstGeom prst="line">
            <a:avLst/>
          </a:prstGeom>
          <a:noFill/>
          <a:ln w="12700">
            <a:solidFill>
              <a:schemeClr val="folHlink"/>
            </a:solidFill>
            <a:round/>
            <a:headEnd/>
            <a:tailEnd/>
          </a:ln>
          <a:effectLst/>
        </p:spPr>
        <p:txBody>
          <a:bodyPr wrap="none" anchor="ctr"/>
          <a:lstStyle/>
          <a:p>
            <a:pPr>
              <a:defRPr/>
            </a:pPr>
            <a:endParaRPr lang="en-GB" sz="2400"/>
          </a:p>
        </p:txBody>
      </p:sp>
      <p:sp>
        <p:nvSpPr>
          <p:cNvPr id="3079" name="Text Box 7"/>
          <p:cNvSpPr txBox="1">
            <a:spLocks noChangeArrowheads="1"/>
          </p:cNvSpPr>
          <p:nvPr/>
        </p:nvSpPr>
        <p:spPr bwMode="auto">
          <a:xfrm>
            <a:off x="1169094" y="6546851"/>
            <a:ext cx="10543530" cy="307777"/>
          </a:xfrm>
          <a:prstGeom prst="rect">
            <a:avLst/>
          </a:prstGeom>
          <a:noFill/>
          <a:ln w="12700">
            <a:noFill/>
            <a:miter lim="800000"/>
            <a:headEnd/>
            <a:tailEnd/>
          </a:ln>
          <a:effectLst/>
        </p:spPr>
        <p:txBody>
          <a:bodyPr wrap="square">
            <a:spAutoFit/>
          </a:bodyPr>
          <a:lstStyle/>
          <a:p>
            <a:pPr>
              <a:tabLst>
                <a:tab pos="7262813" algn="r"/>
              </a:tabLst>
              <a:defRPr/>
            </a:pPr>
            <a:r>
              <a:rPr lang="en-GB" sz="1400" b="1" dirty="0">
                <a:solidFill>
                  <a:srgbClr val="25303B"/>
                </a:solidFill>
                <a:latin typeface="Arial" charset="0"/>
              </a:rPr>
              <a:t>Illicit</a:t>
            </a:r>
            <a:r>
              <a:rPr lang="en-GB" sz="1400" b="1" baseline="0" dirty="0">
                <a:solidFill>
                  <a:srgbClr val="25303B"/>
                </a:solidFill>
                <a:latin typeface="Arial" charset="0"/>
              </a:rPr>
              <a:t> Tobacco Study: York City Council 2021		     		Slide · </a:t>
            </a:r>
            <a:fld id="{3AE5B732-7F4E-4FB9-8F88-7EA520238738}" type="slidenum">
              <a:rPr lang="en-GB" sz="1400" b="1" baseline="0" smtClean="0">
                <a:solidFill>
                  <a:srgbClr val="25303B"/>
                </a:solidFill>
                <a:latin typeface="Arial" charset="0"/>
              </a:rPr>
              <a:pPr>
                <a:tabLst>
                  <a:tab pos="7262813" algn="r"/>
                </a:tabLst>
                <a:defRPr/>
              </a:pPr>
              <a:t>‹#›</a:t>
            </a:fld>
            <a:endParaRPr lang="en-GB" sz="1600" b="1" dirty="0">
              <a:solidFill>
                <a:srgbClr val="25303B"/>
              </a:solidFill>
            </a:endParaRPr>
          </a:p>
        </p:txBody>
      </p:sp>
      <p:pic>
        <p:nvPicPr>
          <p:cNvPr id="8" name="Picture 8" descr="LogoPrint">
            <a:extLst>
              <a:ext uri="{FF2B5EF4-FFF2-40B4-BE49-F238E27FC236}">
                <a16:creationId xmlns:a16="http://schemas.microsoft.com/office/drawing/2014/main" id="{E97C890A-0949-4B45-960F-5432DF56A193}"/>
              </a:ext>
            </a:extLst>
          </p:cNvPr>
          <p:cNvPicPr>
            <a:picLocks noChangeAspect="1" noChangeArrowheads="1"/>
          </p:cNvPicPr>
          <p:nvPr userDrawn="1"/>
        </p:nvPicPr>
        <p:blipFill>
          <a:blip r:embed="rId13" cstate="print"/>
          <a:srcRect r="67572" b="7874"/>
          <a:stretch>
            <a:fillRect/>
          </a:stretch>
        </p:blipFill>
        <p:spPr bwMode="auto">
          <a:xfrm>
            <a:off x="1" y="6524625"/>
            <a:ext cx="1199455"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l" rtl="0" eaLnBrk="1" fontAlgn="base" hangingPunct="1">
        <a:spcBef>
          <a:spcPct val="0"/>
        </a:spcBef>
        <a:spcAft>
          <a:spcPct val="0"/>
        </a:spcAft>
        <a:defRPr sz="4000" b="1">
          <a:solidFill>
            <a:schemeClr val="bg1"/>
          </a:solidFill>
          <a:latin typeface="Source Sans Pro Light" panose="020B0403030403020204" pitchFamily="34" charset="0"/>
          <a:ea typeface="Source Sans Pro Light" panose="020B0403030403020204" pitchFamily="34" charset="0"/>
          <a:cs typeface="+mj-cs"/>
        </a:defRPr>
      </a:lvl1pPr>
      <a:lvl2pPr algn="l" rtl="0" eaLnBrk="1" fontAlgn="base" hangingPunct="1">
        <a:spcBef>
          <a:spcPct val="0"/>
        </a:spcBef>
        <a:spcAft>
          <a:spcPct val="0"/>
        </a:spcAft>
        <a:defRPr sz="2400" b="1">
          <a:solidFill>
            <a:srgbClr val="7D7D7D"/>
          </a:solidFill>
          <a:latin typeface="Verdana" pitchFamily="34" charset="0"/>
        </a:defRPr>
      </a:lvl2pPr>
      <a:lvl3pPr algn="l" rtl="0" eaLnBrk="1" fontAlgn="base" hangingPunct="1">
        <a:spcBef>
          <a:spcPct val="0"/>
        </a:spcBef>
        <a:spcAft>
          <a:spcPct val="0"/>
        </a:spcAft>
        <a:defRPr sz="2400" b="1">
          <a:solidFill>
            <a:srgbClr val="7D7D7D"/>
          </a:solidFill>
          <a:latin typeface="Verdana" pitchFamily="34" charset="0"/>
        </a:defRPr>
      </a:lvl3pPr>
      <a:lvl4pPr algn="l" rtl="0" eaLnBrk="1" fontAlgn="base" hangingPunct="1">
        <a:spcBef>
          <a:spcPct val="0"/>
        </a:spcBef>
        <a:spcAft>
          <a:spcPct val="0"/>
        </a:spcAft>
        <a:defRPr sz="2400" b="1">
          <a:solidFill>
            <a:srgbClr val="7D7D7D"/>
          </a:solidFill>
          <a:latin typeface="Verdana" pitchFamily="34" charset="0"/>
        </a:defRPr>
      </a:lvl4pPr>
      <a:lvl5pPr algn="l" rtl="0" eaLnBrk="1" fontAlgn="base" hangingPunct="1">
        <a:spcBef>
          <a:spcPct val="0"/>
        </a:spcBef>
        <a:spcAft>
          <a:spcPct val="0"/>
        </a:spcAft>
        <a:defRPr sz="2400" b="1">
          <a:solidFill>
            <a:srgbClr val="7D7D7D"/>
          </a:solidFill>
          <a:latin typeface="Verdana" pitchFamily="34" charset="0"/>
        </a:defRPr>
      </a:lvl5pPr>
      <a:lvl6pPr marL="457200" algn="l" rtl="0" eaLnBrk="1" fontAlgn="base" hangingPunct="1">
        <a:spcBef>
          <a:spcPct val="0"/>
        </a:spcBef>
        <a:spcAft>
          <a:spcPct val="0"/>
        </a:spcAft>
        <a:defRPr sz="2400" b="1">
          <a:solidFill>
            <a:srgbClr val="7D7D7D"/>
          </a:solidFill>
          <a:latin typeface="Verdana" pitchFamily="34" charset="0"/>
        </a:defRPr>
      </a:lvl6pPr>
      <a:lvl7pPr marL="914400" algn="l" rtl="0" eaLnBrk="1" fontAlgn="base" hangingPunct="1">
        <a:spcBef>
          <a:spcPct val="0"/>
        </a:spcBef>
        <a:spcAft>
          <a:spcPct val="0"/>
        </a:spcAft>
        <a:defRPr sz="2400" b="1">
          <a:solidFill>
            <a:srgbClr val="7D7D7D"/>
          </a:solidFill>
          <a:latin typeface="Verdana" pitchFamily="34" charset="0"/>
        </a:defRPr>
      </a:lvl7pPr>
      <a:lvl8pPr marL="1371600" algn="l" rtl="0" eaLnBrk="1" fontAlgn="base" hangingPunct="1">
        <a:spcBef>
          <a:spcPct val="0"/>
        </a:spcBef>
        <a:spcAft>
          <a:spcPct val="0"/>
        </a:spcAft>
        <a:defRPr sz="2400" b="1">
          <a:solidFill>
            <a:srgbClr val="7D7D7D"/>
          </a:solidFill>
          <a:latin typeface="Verdana" pitchFamily="34" charset="0"/>
        </a:defRPr>
      </a:lvl8pPr>
      <a:lvl9pPr marL="1828800" algn="l" rtl="0" eaLnBrk="1" fontAlgn="base" hangingPunct="1">
        <a:spcBef>
          <a:spcPct val="0"/>
        </a:spcBef>
        <a:spcAft>
          <a:spcPct val="0"/>
        </a:spcAft>
        <a:defRPr sz="2400" b="1">
          <a:solidFill>
            <a:srgbClr val="7D7D7D"/>
          </a:solidFill>
          <a:latin typeface="Verdana" pitchFamily="34" charset="0"/>
        </a:defRPr>
      </a:lvl9pPr>
    </p:titleStyle>
    <p:bodyStyle>
      <a:lvl1pPr marL="342900" indent="-342900" algn="l" rtl="0" eaLnBrk="1" fontAlgn="base" hangingPunct="1">
        <a:spcBef>
          <a:spcPct val="20000"/>
        </a:spcBef>
        <a:spcAft>
          <a:spcPct val="0"/>
        </a:spcAft>
        <a:buClr>
          <a:schemeClr val="bg1">
            <a:lumMod val="50000"/>
          </a:schemeClr>
        </a:buClr>
        <a:buSzPct val="100000"/>
        <a:buChar char="•"/>
        <a:defRPr sz="2400" b="1">
          <a:solidFill>
            <a:srgbClr val="25303B"/>
          </a:solidFill>
          <a:latin typeface="+mn-lt"/>
          <a:ea typeface="+mn-ea"/>
          <a:cs typeface="+mn-cs"/>
        </a:defRPr>
      </a:lvl1pPr>
      <a:lvl2pPr marL="742950" indent="-285750" algn="l" rtl="0" eaLnBrk="1" fontAlgn="base" hangingPunct="1">
        <a:spcBef>
          <a:spcPct val="20000"/>
        </a:spcBef>
        <a:spcAft>
          <a:spcPct val="0"/>
        </a:spcAft>
        <a:buSzPct val="100000"/>
        <a:buChar char="–"/>
        <a:defRPr sz="2000">
          <a:solidFill>
            <a:srgbClr val="25303B"/>
          </a:solidFill>
          <a:latin typeface="+mn-lt"/>
        </a:defRPr>
      </a:lvl2pPr>
      <a:lvl3pPr marL="1143000" indent="-228600" algn="l" rtl="0" eaLnBrk="1" fontAlgn="base" hangingPunct="1">
        <a:spcBef>
          <a:spcPct val="20000"/>
        </a:spcBef>
        <a:spcAft>
          <a:spcPct val="0"/>
        </a:spcAft>
        <a:buSzPct val="100000"/>
        <a:buChar char="•"/>
        <a:defRPr sz="2000">
          <a:solidFill>
            <a:srgbClr val="25303B"/>
          </a:solidFill>
          <a:latin typeface="+mn-lt"/>
        </a:defRPr>
      </a:lvl3pPr>
      <a:lvl4pPr marL="1600200" indent="-228600" algn="l" rtl="0" eaLnBrk="1" fontAlgn="base" hangingPunct="1">
        <a:spcBef>
          <a:spcPct val="20000"/>
        </a:spcBef>
        <a:spcAft>
          <a:spcPct val="0"/>
        </a:spcAft>
        <a:buSzPct val="100000"/>
        <a:buChar char="–"/>
        <a:defRPr>
          <a:solidFill>
            <a:srgbClr val="25303B"/>
          </a:solidFill>
          <a:latin typeface="+mn-lt"/>
        </a:defRPr>
      </a:lvl4pPr>
      <a:lvl5pPr marL="2057400" indent="-228600" algn="l" rtl="0" eaLnBrk="1" fontAlgn="base" hangingPunct="1">
        <a:spcBef>
          <a:spcPct val="20000"/>
        </a:spcBef>
        <a:spcAft>
          <a:spcPct val="0"/>
        </a:spcAft>
        <a:buSzPct val="100000"/>
        <a:buChar char="•"/>
        <a:defRPr>
          <a:solidFill>
            <a:srgbClr val="25303B"/>
          </a:solidFill>
          <a:latin typeface="+mn-lt"/>
        </a:defRPr>
      </a:lvl5pPr>
      <a:lvl6pPr marL="2514600" indent="-228600" algn="l" rtl="0" eaLnBrk="1" fontAlgn="base" hangingPunct="1">
        <a:spcBef>
          <a:spcPct val="20000"/>
        </a:spcBef>
        <a:spcAft>
          <a:spcPct val="0"/>
        </a:spcAft>
        <a:buSzPct val="100000"/>
        <a:buChar char="•"/>
        <a:defRPr>
          <a:solidFill>
            <a:schemeClr val="accent2"/>
          </a:solidFill>
          <a:latin typeface="+mn-lt"/>
        </a:defRPr>
      </a:lvl6pPr>
      <a:lvl7pPr marL="2971800" indent="-228600" algn="l" rtl="0" eaLnBrk="1" fontAlgn="base" hangingPunct="1">
        <a:spcBef>
          <a:spcPct val="20000"/>
        </a:spcBef>
        <a:spcAft>
          <a:spcPct val="0"/>
        </a:spcAft>
        <a:buSzPct val="100000"/>
        <a:buChar char="•"/>
        <a:defRPr>
          <a:solidFill>
            <a:schemeClr val="accent2"/>
          </a:solidFill>
          <a:latin typeface="+mn-lt"/>
        </a:defRPr>
      </a:lvl7pPr>
      <a:lvl8pPr marL="3429000" indent="-228600" algn="l" rtl="0" eaLnBrk="1" fontAlgn="base" hangingPunct="1">
        <a:spcBef>
          <a:spcPct val="20000"/>
        </a:spcBef>
        <a:spcAft>
          <a:spcPct val="0"/>
        </a:spcAft>
        <a:buSzPct val="100000"/>
        <a:buChar char="•"/>
        <a:defRPr>
          <a:solidFill>
            <a:schemeClr val="accent2"/>
          </a:solidFill>
          <a:latin typeface="+mn-lt"/>
        </a:defRPr>
      </a:lvl8pPr>
      <a:lvl9pPr marL="3886200" indent="-228600" algn="l" rtl="0" eaLnBrk="1" fontAlgn="base" hangingPunct="1">
        <a:spcBef>
          <a:spcPct val="20000"/>
        </a:spcBef>
        <a:spcAft>
          <a:spcPct val="0"/>
        </a:spcAft>
        <a:buSzPct val="100000"/>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31504" y="2564904"/>
            <a:ext cx="9073008" cy="1439862"/>
          </a:xfrm>
        </p:spPr>
        <p:txBody>
          <a:bodyPr/>
          <a:lstStyle/>
          <a:p>
            <a:r>
              <a:rPr lang="en-GB" dirty="0">
                <a:solidFill>
                  <a:srgbClr val="25303B"/>
                </a:solidFill>
              </a:rPr>
              <a:t>Illicit Tobacco Study:</a:t>
            </a:r>
            <a:br>
              <a:rPr lang="en-GB" dirty="0">
                <a:solidFill>
                  <a:srgbClr val="25303B"/>
                </a:solidFill>
              </a:rPr>
            </a:br>
            <a:r>
              <a:rPr lang="en-GB" sz="3200" dirty="0">
                <a:solidFill>
                  <a:srgbClr val="25303B"/>
                </a:solidFill>
              </a:rPr>
              <a:t>York City Council 2021</a:t>
            </a:r>
            <a:br>
              <a:rPr lang="en-GB" sz="3200" dirty="0">
                <a:solidFill>
                  <a:srgbClr val="25303B"/>
                </a:solidFill>
              </a:rPr>
            </a:br>
            <a:endParaRPr lang="en-GB" dirty="0">
              <a:solidFill>
                <a:srgbClr val="25303B"/>
              </a:solidFill>
            </a:endParaRPr>
          </a:p>
        </p:txBody>
      </p:sp>
      <p:pic>
        <p:nvPicPr>
          <p:cNvPr id="4" name="Picture 3">
            <a:extLst>
              <a:ext uri="{FF2B5EF4-FFF2-40B4-BE49-F238E27FC236}">
                <a16:creationId xmlns:a16="http://schemas.microsoft.com/office/drawing/2014/main" id="{C72D52AE-A5F7-43F6-86B0-AD6AB5647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4" y="3783636"/>
            <a:ext cx="8507832" cy="2126958"/>
          </a:xfrm>
          <a:prstGeom prst="rect">
            <a:avLst/>
          </a:prstGeom>
        </p:spPr>
      </p:pic>
      <p:pic>
        <p:nvPicPr>
          <p:cNvPr id="1026" name="Picture 2" descr="MRS_EM_CP_RGB_V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4432" y="974941"/>
            <a:ext cx="1080121" cy="58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352" y="947406"/>
            <a:ext cx="2450802" cy="68622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4A39E8-EE9A-40A7-8A31-8A33C0E08939}"/>
              </a:ext>
            </a:extLst>
          </p:cNvPr>
          <p:cNvPicPr>
            <a:picLocks noChangeAspect="1"/>
          </p:cNvPicPr>
          <p:nvPr/>
        </p:nvPicPr>
        <p:blipFill>
          <a:blip r:embed="rId3"/>
          <a:stretch>
            <a:fillRect/>
          </a:stretch>
        </p:blipFill>
        <p:spPr>
          <a:xfrm>
            <a:off x="6456913" y="1410080"/>
            <a:ext cx="6177896" cy="4037840"/>
          </a:xfrm>
          <a:prstGeom prst="rect">
            <a:avLst/>
          </a:prstGeom>
        </p:spPr>
      </p:pic>
      <p:sp>
        <p:nvSpPr>
          <p:cNvPr id="11" name="Rectangle 10">
            <a:extLst>
              <a:ext uri="{FF2B5EF4-FFF2-40B4-BE49-F238E27FC236}">
                <a16:creationId xmlns:a16="http://schemas.microsoft.com/office/drawing/2014/main" id="{E3360775-0D1A-4844-B97A-AA6993A4E6AA}"/>
              </a:ext>
            </a:extLst>
          </p:cNvPr>
          <p:cNvSpPr/>
          <p:nvPr/>
        </p:nvSpPr>
        <p:spPr>
          <a:xfrm>
            <a:off x="335360" y="1027854"/>
            <a:ext cx="5580764"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3340" y="143825"/>
            <a:ext cx="11617291" cy="630238"/>
          </a:xfrm>
        </p:spPr>
        <p:txBody>
          <a:bodyPr/>
          <a:lstStyle/>
          <a:p>
            <a:r>
              <a:rPr lang="en-GB" dirty="0"/>
              <a:t>Proportion of illicit tobacco being smoked</a:t>
            </a:r>
            <a:endParaRPr lang="en-GB" sz="4000" dirty="0">
              <a:latin typeface="Source Sans Pro Light" panose="020B0403030403020204" pitchFamily="34" charset="0"/>
              <a:ea typeface="Source Sans Pro Light" panose="020B0403030403020204" pitchFamily="34" charset="0"/>
            </a:endParaRPr>
          </a:p>
        </p:txBody>
      </p:sp>
      <p:sp>
        <p:nvSpPr>
          <p:cNvPr id="12" name="TextBox 11">
            <a:extLst>
              <a:ext uri="{FF2B5EF4-FFF2-40B4-BE49-F238E27FC236}">
                <a16:creationId xmlns:a16="http://schemas.microsoft.com/office/drawing/2014/main" id="{FC261634-12D8-4E12-89A1-28C9691D2723}"/>
              </a:ext>
            </a:extLst>
          </p:cNvPr>
          <p:cNvSpPr txBox="1"/>
          <p:nvPr/>
        </p:nvSpPr>
        <p:spPr>
          <a:xfrm>
            <a:off x="402322" y="1018172"/>
            <a:ext cx="5513802"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How much illicit tobacco do buyers consume?</a:t>
            </a:r>
          </a:p>
        </p:txBody>
      </p:sp>
      <p:sp>
        <p:nvSpPr>
          <p:cNvPr id="14" name="Rectangle 13">
            <a:extLst>
              <a:ext uri="{FF2B5EF4-FFF2-40B4-BE49-F238E27FC236}">
                <a16:creationId xmlns:a16="http://schemas.microsoft.com/office/drawing/2014/main" id="{CB8BBD69-E3AE-4E8C-BD04-981F8DAFAFFE}"/>
              </a:ext>
            </a:extLst>
          </p:cNvPr>
          <p:cNvSpPr/>
          <p:nvPr/>
        </p:nvSpPr>
        <p:spPr>
          <a:xfrm>
            <a:off x="335360" y="3721320"/>
            <a:ext cx="5580764"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76A42D9-7ABB-40EA-9CE6-F2C36AAF79FF}"/>
              </a:ext>
            </a:extLst>
          </p:cNvPr>
          <p:cNvSpPr txBox="1"/>
          <p:nvPr/>
        </p:nvSpPr>
        <p:spPr>
          <a:xfrm>
            <a:off x="479377" y="3703256"/>
            <a:ext cx="5184576"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York City illicit tobacco market share</a:t>
            </a:r>
          </a:p>
        </p:txBody>
      </p:sp>
      <p:sp>
        <p:nvSpPr>
          <p:cNvPr id="16" name="Rectangle 15">
            <a:extLst>
              <a:ext uri="{FF2B5EF4-FFF2-40B4-BE49-F238E27FC236}">
                <a16:creationId xmlns:a16="http://schemas.microsoft.com/office/drawing/2014/main" id="{34170CB3-8374-4B29-8847-4229CC24269B}"/>
              </a:ext>
            </a:extLst>
          </p:cNvPr>
          <p:cNvSpPr/>
          <p:nvPr/>
        </p:nvSpPr>
        <p:spPr>
          <a:xfrm>
            <a:off x="6179867" y="1017565"/>
            <a:ext cx="5580764"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E8076C2-C40D-4AF5-B8E7-684C773B04D3}"/>
              </a:ext>
            </a:extLst>
          </p:cNvPr>
          <p:cNvSpPr txBox="1"/>
          <p:nvPr/>
        </p:nvSpPr>
        <p:spPr>
          <a:xfrm>
            <a:off x="6246829" y="1007883"/>
            <a:ext cx="5429784"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How often is illicit tobacco being bought?</a:t>
            </a:r>
          </a:p>
        </p:txBody>
      </p:sp>
      <p:sp>
        <p:nvSpPr>
          <p:cNvPr id="18" name="Rectangle 17">
            <a:extLst>
              <a:ext uri="{FF2B5EF4-FFF2-40B4-BE49-F238E27FC236}">
                <a16:creationId xmlns:a16="http://schemas.microsoft.com/office/drawing/2014/main" id="{0D29EB29-A1CF-4880-B0E4-F3B536F17947}"/>
              </a:ext>
            </a:extLst>
          </p:cNvPr>
          <p:cNvSpPr/>
          <p:nvPr/>
        </p:nvSpPr>
        <p:spPr>
          <a:xfrm>
            <a:off x="6181631" y="3717422"/>
            <a:ext cx="5580764"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010C348-8E0E-4F4A-84AB-B69DDC4D4E38}"/>
              </a:ext>
            </a:extLst>
          </p:cNvPr>
          <p:cNvSpPr txBox="1"/>
          <p:nvPr/>
        </p:nvSpPr>
        <p:spPr>
          <a:xfrm>
            <a:off x="6456039" y="3707740"/>
            <a:ext cx="5040561"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Key Figures: Illicit tobacco volume</a:t>
            </a:r>
          </a:p>
        </p:txBody>
      </p:sp>
      <p:pic>
        <p:nvPicPr>
          <p:cNvPr id="3" name="Picture 2">
            <a:extLst>
              <a:ext uri="{FF2B5EF4-FFF2-40B4-BE49-F238E27FC236}">
                <a16:creationId xmlns:a16="http://schemas.microsoft.com/office/drawing/2014/main" id="{F6AB8F16-D86F-4A0E-8E7F-B8E352DDAA44}"/>
              </a:ext>
            </a:extLst>
          </p:cNvPr>
          <p:cNvPicPr>
            <a:picLocks noChangeAspect="1"/>
          </p:cNvPicPr>
          <p:nvPr/>
        </p:nvPicPr>
        <p:blipFill>
          <a:blip r:embed="rId4"/>
          <a:stretch>
            <a:fillRect/>
          </a:stretch>
        </p:blipFill>
        <p:spPr>
          <a:xfrm>
            <a:off x="-68029" y="1382022"/>
            <a:ext cx="3451245" cy="2255715"/>
          </a:xfrm>
          <a:prstGeom prst="rect">
            <a:avLst/>
          </a:prstGeom>
        </p:spPr>
      </p:pic>
      <p:sp>
        <p:nvSpPr>
          <p:cNvPr id="21" name="TextBox 20">
            <a:extLst>
              <a:ext uri="{FF2B5EF4-FFF2-40B4-BE49-F238E27FC236}">
                <a16:creationId xmlns:a16="http://schemas.microsoft.com/office/drawing/2014/main" id="{24B55C5D-5300-4D44-8A38-660DFBCD6C72}"/>
              </a:ext>
            </a:extLst>
          </p:cNvPr>
          <p:cNvSpPr txBox="1"/>
          <p:nvPr/>
        </p:nvSpPr>
        <p:spPr>
          <a:xfrm>
            <a:off x="2338240" y="1470263"/>
            <a:ext cx="3562665" cy="2246769"/>
          </a:xfrm>
          <a:prstGeom prst="rect">
            <a:avLst/>
          </a:prstGeom>
          <a:noFill/>
        </p:spPr>
        <p:txBody>
          <a:bodyPr wrap="square" rtlCol="0">
            <a:spAutoFit/>
          </a:bodyPr>
          <a:lstStyle/>
          <a:p>
            <a:pPr algn="ctr"/>
            <a:r>
              <a:rPr lang="en-GB" sz="2000" dirty="0">
                <a:solidFill>
                  <a:srgbClr val="25303B"/>
                </a:solidFill>
                <a:latin typeface="Source Sans Pro Light" panose="020B0403030403020204" pitchFamily="34" charset="0"/>
                <a:ea typeface="Source Sans Pro Light" panose="020B0403030403020204" pitchFamily="34" charset="0"/>
              </a:rPr>
              <a:t>For </a:t>
            </a:r>
            <a:r>
              <a:rPr lang="en-GB" sz="2000" b="1" dirty="0">
                <a:solidFill>
                  <a:srgbClr val="25303B"/>
                </a:solidFill>
                <a:latin typeface="Source Sans Pro Light" panose="020B0403030403020204" pitchFamily="34" charset="0"/>
                <a:ea typeface="Source Sans Pro Light" panose="020B0403030403020204" pitchFamily="34" charset="0"/>
              </a:rPr>
              <a:t>1 in 6 buyers</a:t>
            </a:r>
            <a:r>
              <a:rPr lang="en-GB" sz="2000" dirty="0">
                <a:solidFill>
                  <a:srgbClr val="25303B"/>
                </a:solidFill>
                <a:latin typeface="Source Sans Pro Light" panose="020B0403030403020204" pitchFamily="34" charset="0"/>
                <a:ea typeface="Source Sans Pro Light" panose="020B0403030403020204" pitchFamily="34" charset="0"/>
              </a:rPr>
              <a:t>, illicit </a:t>
            </a:r>
          </a:p>
          <a:p>
            <a:pPr algn="ctr"/>
            <a:r>
              <a:rPr lang="en-GB" sz="2000" dirty="0">
                <a:solidFill>
                  <a:srgbClr val="25303B"/>
                </a:solidFill>
                <a:latin typeface="Source Sans Pro Light" panose="020B0403030403020204" pitchFamily="34" charset="0"/>
                <a:ea typeface="Source Sans Pro Light" panose="020B0403030403020204" pitchFamily="34" charset="0"/>
              </a:rPr>
              <a:t>accounts for </a:t>
            </a:r>
            <a:r>
              <a:rPr lang="en-GB" sz="2000" b="1" dirty="0">
                <a:solidFill>
                  <a:srgbClr val="25303B"/>
                </a:solidFill>
                <a:latin typeface="Source Sans Pro Light" panose="020B0403030403020204" pitchFamily="34" charset="0"/>
                <a:ea typeface="Source Sans Pro Light" panose="020B0403030403020204" pitchFamily="34" charset="0"/>
              </a:rPr>
              <a:t>90-100%</a:t>
            </a:r>
            <a:r>
              <a:rPr lang="en-GB" sz="2000" dirty="0">
                <a:solidFill>
                  <a:srgbClr val="25303B"/>
                </a:solidFill>
                <a:latin typeface="Source Sans Pro Light" panose="020B0403030403020204" pitchFamily="34" charset="0"/>
                <a:ea typeface="Source Sans Pro Light" panose="020B0403030403020204" pitchFamily="34" charset="0"/>
              </a:rPr>
              <a:t> </a:t>
            </a:r>
          </a:p>
          <a:p>
            <a:pPr algn="ctr"/>
            <a:r>
              <a:rPr lang="en-GB" sz="2000" dirty="0">
                <a:solidFill>
                  <a:srgbClr val="25303B"/>
                </a:solidFill>
                <a:latin typeface="Source Sans Pro Light" panose="020B0403030403020204" pitchFamily="34" charset="0"/>
                <a:ea typeface="Source Sans Pro Light" panose="020B0403030403020204" pitchFamily="34" charset="0"/>
              </a:rPr>
              <a:t>of tobacco smoked</a:t>
            </a:r>
          </a:p>
          <a:p>
            <a:pPr algn="ctr"/>
            <a:endParaRPr lang="en-GB" sz="2000" dirty="0">
              <a:solidFill>
                <a:srgbClr val="25303B"/>
              </a:solidFill>
              <a:latin typeface="Source Sans Pro Light" panose="020B0403030403020204" pitchFamily="34" charset="0"/>
              <a:ea typeface="Source Sans Pro Light" panose="020B0403030403020204" pitchFamily="34" charset="0"/>
            </a:endParaRPr>
          </a:p>
          <a:p>
            <a:pPr algn="ctr"/>
            <a:r>
              <a:rPr lang="en-GB" sz="2000" dirty="0">
                <a:solidFill>
                  <a:srgbClr val="25303B"/>
                </a:solidFill>
                <a:latin typeface="Source Sans Pro Light" panose="020B0403030403020204" pitchFamily="34" charset="0"/>
                <a:ea typeface="Source Sans Pro Light" panose="020B0403030403020204" pitchFamily="34" charset="0"/>
              </a:rPr>
              <a:t>For </a:t>
            </a:r>
            <a:r>
              <a:rPr lang="en-GB" sz="2000" b="1" dirty="0">
                <a:solidFill>
                  <a:srgbClr val="25303B"/>
                </a:solidFill>
                <a:latin typeface="Source Sans Pro Light" panose="020B0403030403020204" pitchFamily="34" charset="0"/>
                <a:ea typeface="Source Sans Pro Light" panose="020B0403030403020204" pitchFamily="34" charset="0"/>
              </a:rPr>
              <a:t>1 in 20 </a:t>
            </a:r>
            <a:r>
              <a:rPr lang="en-GB" sz="2000" dirty="0">
                <a:solidFill>
                  <a:srgbClr val="25303B"/>
                </a:solidFill>
                <a:latin typeface="Source Sans Pro Light" panose="020B0403030403020204" pitchFamily="34" charset="0"/>
                <a:ea typeface="Source Sans Pro Light" panose="020B0403030403020204" pitchFamily="34" charset="0"/>
              </a:rPr>
              <a:t>illicit accounts</a:t>
            </a:r>
          </a:p>
          <a:p>
            <a:pPr algn="ctr"/>
            <a:r>
              <a:rPr lang="en-GB" sz="2000" dirty="0">
                <a:solidFill>
                  <a:srgbClr val="25303B"/>
                </a:solidFill>
                <a:latin typeface="Source Sans Pro Light" panose="020B0403030403020204" pitchFamily="34" charset="0"/>
                <a:ea typeface="Source Sans Pro Light" panose="020B0403030403020204" pitchFamily="34" charset="0"/>
              </a:rPr>
              <a:t> for less than </a:t>
            </a:r>
            <a:r>
              <a:rPr lang="en-GB" sz="2000" b="1" dirty="0">
                <a:solidFill>
                  <a:srgbClr val="25303B"/>
                </a:solidFill>
                <a:latin typeface="Source Sans Pro Light" panose="020B0403030403020204" pitchFamily="34" charset="0"/>
                <a:ea typeface="Source Sans Pro Light" panose="020B0403030403020204" pitchFamily="34" charset="0"/>
              </a:rPr>
              <a:t>10%</a:t>
            </a:r>
            <a:r>
              <a:rPr lang="en-GB" sz="2000" dirty="0">
                <a:solidFill>
                  <a:srgbClr val="25303B"/>
                </a:solidFill>
                <a:latin typeface="Source Sans Pro Light" panose="020B0403030403020204" pitchFamily="34" charset="0"/>
                <a:ea typeface="Source Sans Pro Light" panose="020B0403030403020204" pitchFamily="34" charset="0"/>
              </a:rPr>
              <a:t> of </a:t>
            </a:r>
          </a:p>
          <a:p>
            <a:pPr algn="ctr"/>
            <a:r>
              <a:rPr lang="en-GB" sz="2000" dirty="0">
                <a:solidFill>
                  <a:srgbClr val="25303B"/>
                </a:solidFill>
                <a:latin typeface="Source Sans Pro Light" panose="020B0403030403020204" pitchFamily="34" charset="0"/>
                <a:ea typeface="Source Sans Pro Light" panose="020B0403030403020204" pitchFamily="34" charset="0"/>
              </a:rPr>
              <a:t>tobacco smoked</a:t>
            </a:r>
          </a:p>
        </p:txBody>
      </p:sp>
      <p:pic>
        <p:nvPicPr>
          <p:cNvPr id="5" name="Picture 4">
            <a:extLst>
              <a:ext uri="{FF2B5EF4-FFF2-40B4-BE49-F238E27FC236}">
                <a16:creationId xmlns:a16="http://schemas.microsoft.com/office/drawing/2014/main" id="{A1D04873-1827-4F6B-ACDC-F0B18001FE4C}"/>
              </a:ext>
            </a:extLst>
          </p:cNvPr>
          <p:cNvPicPr>
            <a:picLocks noChangeAspect="1"/>
          </p:cNvPicPr>
          <p:nvPr/>
        </p:nvPicPr>
        <p:blipFill>
          <a:blip r:embed="rId5"/>
          <a:stretch>
            <a:fillRect/>
          </a:stretch>
        </p:blipFill>
        <p:spPr>
          <a:xfrm>
            <a:off x="-90872" y="4090652"/>
            <a:ext cx="3451245" cy="2255715"/>
          </a:xfrm>
          <a:prstGeom prst="rect">
            <a:avLst/>
          </a:prstGeom>
        </p:spPr>
      </p:pic>
      <p:sp>
        <p:nvSpPr>
          <p:cNvPr id="20" name="TextBox 19">
            <a:extLst>
              <a:ext uri="{FF2B5EF4-FFF2-40B4-BE49-F238E27FC236}">
                <a16:creationId xmlns:a16="http://schemas.microsoft.com/office/drawing/2014/main" id="{B5A4081C-2DEF-41FD-812D-1378729317D9}"/>
              </a:ext>
            </a:extLst>
          </p:cNvPr>
          <p:cNvSpPr txBox="1"/>
          <p:nvPr/>
        </p:nvSpPr>
        <p:spPr>
          <a:xfrm>
            <a:off x="2364373" y="4653136"/>
            <a:ext cx="3562665" cy="1323439"/>
          </a:xfrm>
          <a:prstGeom prst="rect">
            <a:avLst/>
          </a:prstGeom>
          <a:noFill/>
        </p:spPr>
        <p:txBody>
          <a:bodyPr wrap="square" rtlCol="0">
            <a:spAutoFit/>
          </a:bodyPr>
          <a:lstStyle/>
          <a:p>
            <a:pPr algn="ctr"/>
            <a:r>
              <a:rPr lang="en-GB" sz="2000" dirty="0">
                <a:solidFill>
                  <a:srgbClr val="25303B"/>
                </a:solidFill>
                <a:latin typeface="Source Sans Pro Light" panose="020B0403030403020204" pitchFamily="34" charset="0"/>
                <a:ea typeface="Source Sans Pro Light" panose="020B0403030403020204" pitchFamily="34" charset="0"/>
              </a:rPr>
              <a:t>Volume share for the </a:t>
            </a:r>
          </a:p>
          <a:p>
            <a:pPr algn="ctr"/>
            <a:r>
              <a:rPr lang="en-GB" sz="2000" b="1" dirty="0">
                <a:solidFill>
                  <a:srgbClr val="25303B"/>
                </a:solidFill>
                <a:latin typeface="Source Sans Pro Light" panose="020B0403030403020204" pitchFamily="34" charset="0"/>
                <a:ea typeface="Source Sans Pro Light" panose="020B0403030403020204" pitchFamily="34" charset="0"/>
              </a:rPr>
              <a:t>North East </a:t>
            </a:r>
            <a:r>
              <a:rPr lang="en-GB" sz="2000" dirty="0">
                <a:solidFill>
                  <a:srgbClr val="25303B"/>
                </a:solidFill>
                <a:latin typeface="Source Sans Pro Light" panose="020B0403030403020204" pitchFamily="34" charset="0"/>
                <a:ea typeface="Source Sans Pro Light" panose="020B0403030403020204" pitchFamily="34" charset="0"/>
              </a:rPr>
              <a:t>has typically </a:t>
            </a:r>
          </a:p>
          <a:p>
            <a:pPr algn="ctr"/>
            <a:r>
              <a:rPr lang="en-GB" sz="2000" dirty="0">
                <a:solidFill>
                  <a:srgbClr val="25303B"/>
                </a:solidFill>
                <a:latin typeface="Source Sans Pro Light" panose="020B0403030403020204" pitchFamily="34" charset="0"/>
                <a:ea typeface="Source Sans Pro Light" panose="020B0403030403020204" pitchFamily="34" charset="0"/>
              </a:rPr>
              <a:t>been between </a:t>
            </a:r>
            <a:r>
              <a:rPr lang="en-GB" sz="2000" b="1" dirty="0">
                <a:solidFill>
                  <a:srgbClr val="25303B"/>
                </a:solidFill>
                <a:latin typeface="Source Sans Pro Light" panose="020B0403030403020204" pitchFamily="34" charset="0"/>
                <a:ea typeface="Source Sans Pro Light" panose="020B0403030403020204" pitchFamily="34" charset="0"/>
              </a:rPr>
              <a:t>9-12% </a:t>
            </a:r>
          </a:p>
          <a:p>
            <a:pPr algn="ctr"/>
            <a:r>
              <a:rPr lang="en-GB" sz="2000" dirty="0">
                <a:solidFill>
                  <a:srgbClr val="25303B"/>
                </a:solidFill>
                <a:latin typeface="Source Sans Pro Light" panose="020B0403030403020204" pitchFamily="34" charset="0"/>
                <a:ea typeface="Source Sans Pro Light" panose="020B0403030403020204" pitchFamily="34" charset="0"/>
              </a:rPr>
              <a:t>since 2015</a:t>
            </a:r>
          </a:p>
        </p:txBody>
      </p:sp>
      <p:sp>
        <p:nvSpPr>
          <p:cNvPr id="22" name="TextBox 21">
            <a:extLst>
              <a:ext uri="{FF2B5EF4-FFF2-40B4-BE49-F238E27FC236}">
                <a16:creationId xmlns:a16="http://schemas.microsoft.com/office/drawing/2014/main" id="{CD53536F-7181-4D78-AEFD-D8D6ABFF86C3}"/>
              </a:ext>
            </a:extLst>
          </p:cNvPr>
          <p:cNvSpPr txBox="1"/>
          <p:nvPr/>
        </p:nvSpPr>
        <p:spPr>
          <a:xfrm>
            <a:off x="6179867" y="4226312"/>
            <a:ext cx="5580764" cy="1938992"/>
          </a:xfrm>
          <a:prstGeom prst="rect">
            <a:avLst/>
          </a:prstGeom>
          <a:noFill/>
        </p:spPr>
        <p:txBody>
          <a:bodyPr wrap="square" rtlCol="0">
            <a:spAutoFit/>
          </a:bodyPr>
          <a:lstStyle/>
          <a:p>
            <a:pPr algn="ctr"/>
            <a:r>
              <a:rPr lang="en-GB" sz="2000" b="1" dirty="0">
                <a:solidFill>
                  <a:srgbClr val="25303B"/>
                </a:solidFill>
                <a:latin typeface="Source Sans Pro Light" panose="020B0403030403020204" pitchFamily="34" charset="0"/>
                <a:ea typeface="Source Sans Pro Light" panose="020B0403030403020204" pitchFamily="34" charset="0"/>
              </a:rPr>
              <a:t>2,500</a:t>
            </a:r>
            <a:r>
              <a:rPr lang="en-GB" sz="2000" dirty="0">
                <a:solidFill>
                  <a:srgbClr val="25303B"/>
                </a:solidFill>
                <a:latin typeface="Source Sans Pro Light" panose="020B0403030403020204" pitchFamily="34" charset="0"/>
                <a:ea typeface="Source Sans Pro Light" panose="020B0403030403020204" pitchFamily="34" charset="0"/>
              </a:rPr>
              <a:t> buyers across the authority area</a:t>
            </a:r>
          </a:p>
          <a:p>
            <a:pPr algn="ctr"/>
            <a:endParaRPr lang="en-GB" sz="2000" dirty="0">
              <a:solidFill>
                <a:srgbClr val="25303B"/>
              </a:solidFill>
              <a:latin typeface="Source Sans Pro Light" panose="020B0403030403020204" pitchFamily="34" charset="0"/>
              <a:ea typeface="Source Sans Pro Light" panose="020B0403030403020204" pitchFamily="34" charset="0"/>
            </a:endParaRPr>
          </a:p>
          <a:p>
            <a:pPr algn="ctr"/>
            <a:r>
              <a:rPr lang="en-GB" sz="2000" dirty="0">
                <a:solidFill>
                  <a:srgbClr val="25303B"/>
                </a:solidFill>
                <a:latin typeface="Source Sans Pro Light" panose="020B0403030403020204" pitchFamily="34" charset="0"/>
                <a:ea typeface="Source Sans Pro Light" panose="020B0403030403020204" pitchFamily="34" charset="0"/>
              </a:rPr>
              <a:t>Purchasing</a:t>
            </a:r>
            <a:r>
              <a:rPr lang="en-GB" sz="2000" b="1" dirty="0">
                <a:solidFill>
                  <a:srgbClr val="25303B"/>
                </a:solidFill>
                <a:latin typeface="Source Sans Pro Light" panose="020B0403030403020204" pitchFamily="34" charset="0"/>
                <a:ea typeface="Source Sans Pro Light" panose="020B0403030403020204" pitchFamily="34" charset="0"/>
              </a:rPr>
              <a:t> 7.1m</a:t>
            </a:r>
            <a:r>
              <a:rPr lang="en-GB" sz="2000" dirty="0">
                <a:solidFill>
                  <a:srgbClr val="25303B"/>
                </a:solidFill>
                <a:latin typeface="Source Sans Pro Light" panose="020B0403030403020204" pitchFamily="34" charset="0"/>
                <a:ea typeface="Source Sans Pro Light" panose="020B0403030403020204" pitchFamily="34" charset="0"/>
              </a:rPr>
              <a:t> illicit cigarettes per year</a:t>
            </a:r>
          </a:p>
          <a:p>
            <a:pPr algn="ctr"/>
            <a:r>
              <a:rPr lang="en-GB" sz="2000" dirty="0">
                <a:solidFill>
                  <a:srgbClr val="25303B"/>
                </a:solidFill>
                <a:latin typeface="Source Sans Pro Light" panose="020B0403030403020204" pitchFamily="34" charset="0"/>
                <a:ea typeface="Source Sans Pro Light" panose="020B0403030403020204" pitchFamily="34" charset="0"/>
              </a:rPr>
              <a:t>worth </a:t>
            </a:r>
            <a:r>
              <a:rPr lang="en-GB" sz="2000" b="1" dirty="0">
                <a:solidFill>
                  <a:srgbClr val="25303B"/>
                </a:solidFill>
                <a:latin typeface="Source Sans Pro Light" panose="020B0403030403020204" pitchFamily="34" charset="0"/>
                <a:ea typeface="Source Sans Pro Light" panose="020B0403030403020204" pitchFamily="34" charset="0"/>
              </a:rPr>
              <a:t>£1.5m </a:t>
            </a:r>
            <a:r>
              <a:rPr lang="en-GB" sz="2000" dirty="0">
                <a:solidFill>
                  <a:srgbClr val="25303B"/>
                </a:solidFill>
                <a:latin typeface="Source Sans Pro Light" panose="020B0403030403020204" pitchFamily="34" charset="0"/>
                <a:ea typeface="Source Sans Pro Light" panose="020B0403030403020204" pitchFamily="34" charset="0"/>
              </a:rPr>
              <a:t>illicit street value</a:t>
            </a:r>
          </a:p>
          <a:p>
            <a:pPr algn="ctr"/>
            <a:endParaRPr lang="en-GB" sz="2000" dirty="0">
              <a:solidFill>
                <a:srgbClr val="25303B"/>
              </a:solidFill>
              <a:latin typeface="Source Sans Pro Light" panose="020B0403030403020204" pitchFamily="34" charset="0"/>
              <a:ea typeface="Source Sans Pro Light" panose="020B0403030403020204" pitchFamily="34" charset="0"/>
            </a:endParaRPr>
          </a:p>
          <a:p>
            <a:pPr algn="ctr"/>
            <a:r>
              <a:rPr lang="en-GB" sz="2000" dirty="0">
                <a:solidFill>
                  <a:srgbClr val="25303B"/>
                </a:solidFill>
                <a:latin typeface="Source Sans Pro Light" panose="020B0403030403020204" pitchFamily="34" charset="0"/>
                <a:ea typeface="Source Sans Pro Light" panose="020B0403030403020204" pitchFamily="34" charset="0"/>
              </a:rPr>
              <a:t>Estimated </a:t>
            </a:r>
            <a:r>
              <a:rPr lang="en-GB" sz="2000" b="1" dirty="0">
                <a:solidFill>
                  <a:srgbClr val="25303B"/>
                </a:solidFill>
                <a:latin typeface="Source Sans Pro Light" panose="020B0403030403020204" pitchFamily="34" charset="0"/>
                <a:ea typeface="Source Sans Pro Light" panose="020B0403030403020204" pitchFamily="34" charset="0"/>
              </a:rPr>
              <a:t>£3m </a:t>
            </a:r>
            <a:r>
              <a:rPr lang="en-GB" sz="2000" dirty="0">
                <a:solidFill>
                  <a:srgbClr val="25303B"/>
                </a:solidFill>
                <a:latin typeface="Source Sans Pro Light" panose="020B0403030403020204" pitchFamily="34" charset="0"/>
                <a:ea typeface="Source Sans Pro Light" panose="020B0403030403020204" pitchFamily="34" charset="0"/>
              </a:rPr>
              <a:t>annual duty loss</a:t>
            </a:r>
          </a:p>
        </p:txBody>
      </p:sp>
    </p:spTree>
    <p:extLst>
      <p:ext uri="{BB962C8B-B14F-4D97-AF65-F5344CB8AC3E}">
        <p14:creationId xmlns:p14="http://schemas.microsoft.com/office/powerpoint/2010/main" val="29460327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2F217C-0401-49FE-8358-E174B6D2FF21}"/>
              </a:ext>
            </a:extLst>
          </p:cNvPr>
          <p:cNvPicPr>
            <a:picLocks noChangeAspect="1"/>
          </p:cNvPicPr>
          <p:nvPr/>
        </p:nvPicPr>
        <p:blipFill>
          <a:blip r:embed="rId3"/>
          <a:stretch>
            <a:fillRect/>
          </a:stretch>
        </p:blipFill>
        <p:spPr>
          <a:xfrm>
            <a:off x="495860" y="1360223"/>
            <a:ext cx="4870113" cy="3183080"/>
          </a:xfrm>
          <a:prstGeom prst="rect">
            <a:avLst/>
          </a:prstGeom>
        </p:spPr>
      </p:pic>
      <p:sp>
        <p:nvSpPr>
          <p:cNvPr id="17" name="Rectangle 16">
            <a:extLst>
              <a:ext uri="{FF2B5EF4-FFF2-40B4-BE49-F238E27FC236}">
                <a16:creationId xmlns:a16="http://schemas.microsoft.com/office/drawing/2014/main" id="{15EE3C43-5378-4D0A-B243-8F5CF6097AE8}"/>
              </a:ext>
            </a:extLst>
          </p:cNvPr>
          <p:cNvSpPr/>
          <p:nvPr/>
        </p:nvSpPr>
        <p:spPr>
          <a:xfrm>
            <a:off x="4367808" y="988942"/>
            <a:ext cx="3600401"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3058CA0-53B4-4BB5-B34F-13F925F05E5C}"/>
              </a:ext>
            </a:extLst>
          </p:cNvPr>
          <p:cNvSpPr txBox="1"/>
          <p:nvPr/>
        </p:nvSpPr>
        <p:spPr>
          <a:xfrm>
            <a:off x="4295799" y="988942"/>
            <a:ext cx="3744418"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Relationship with illicit seller</a:t>
            </a:r>
          </a:p>
        </p:txBody>
      </p:sp>
      <p:sp>
        <p:nvSpPr>
          <p:cNvPr id="11" name="Rectangle 10">
            <a:extLst>
              <a:ext uri="{FF2B5EF4-FFF2-40B4-BE49-F238E27FC236}">
                <a16:creationId xmlns:a16="http://schemas.microsoft.com/office/drawing/2014/main" id="{E3360775-0D1A-4844-B97A-AA6993A4E6AA}"/>
              </a:ext>
            </a:extLst>
          </p:cNvPr>
          <p:cNvSpPr/>
          <p:nvPr/>
        </p:nvSpPr>
        <p:spPr>
          <a:xfrm>
            <a:off x="551384" y="988942"/>
            <a:ext cx="3600401"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C261634-12D8-4E12-89A1-28C9691D2723}"/>
              </a:ext>
            </a:extLst>
          </p:cNvPr>
          <p:cNvSpPr txBox="1"/>
          <p:nvPr/>
        </p:nvSpPr>
        <p:spPr>
          <a:xfrm>
            <a:off x="407367" y="979260"/>
            <a:ext cx="3744418"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Illicit tobacco channels of purchase</a:t>
            </a:r>
          </a:p>
        </p:txBody>
      </p:sp>
      <p:sp>
        <p:nvSpPr>
          <p:cNvPr id="23" name="Rectangle 22">
            <a:extLst>
              <a:ext uri="{FF2B5EF4-FFF2-40B4-BE49-F238E27FC236}">
                <a16:creationId xmlns:a16="http://schemas.microsoft.com/office/drawing/2014/main" id="{0E7FDE1C-AF50-4ED4-900D-47CA1BC9BBAA}"/>
              </a:ext>
            </a:extLst>
          </p:cNvPr>
          <p:cNvSpPr/>
          <p:nvPr/>
        </p:nvSpPr>
        <p:spPr>
          <a:xfrm>
            <a:off x="8184232" y="979260"/>
            <a:ext cx="3600401"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7E628CBA-DB00-4AAA-A6E8-6291251FE32F}"/>
              </a:ext>
            </a:extLst>
          </p:cNvPr>
          <p:cNvSpPr txBox="1"/>
          <p:nvPr/>
        </p:nvSpPr>
        <p:spPr>
          <a:xfrm>
            <a:off x="8160230" y="963496"/>
            <a:ext cx="3600401"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Number of illicit sellers bought from</a:t>
            </a:r>
          </a:p>
        </p:txBody>
      </p:sp>
      <p:sp>
        <p:nvSpPr>
          <p:cNvPr id="2" name="Title 1"/>
          <p:cNvSpPr>
            <a:spLocks noGrp="1"/>
          </p:cNvSpPr>
          <p:nvPr>
            <p:ph type="title"/>
          </p:nvPr>
        </p:nvSpPr>
        <p:spPr>
          <a:xfrm>
            <a:off x="143340" y="182528"/>
            <a:ext cx="11617291" cy="630238"/>
          </a:xfrm>
        </p:spPr>
        <p:txBody>
          <a:bodyPr/>
          <a:lstStyle/>
          <a:p>
            <a:r>
              <a:rPr lang="en-GB" sz="4000" dirty="0">
                <a:latin typeface="Source Sans Pro Light" panose="020B0403030403020204" pitchFamily="34" charset="0"/>
                <a:ea typeface="Source Sans Pro Light" panose="020B0403030403020204" pitchFamily="34" charset="0"/>
              </a:rPr>
              <a:t>Illicit tobacco purchasing</a:t>
            </a:r>
          </a:p>
        </p:txBody>
      </p:sp>
      <p:sp>
        <p:nvSpPr>
          <p:cNvPr id="15" name="TextBox 14">
            <a:extLst>
              <a:ext uri="{FF2B5EF4-FFF2-40B4-BE49-F238E27FC236}">
                <a16:creationId xmlns:a16="http://schemas.microsoft.com/office/drawing/2014/main" id="{C2BD79DB-3686-49C1-98D5-1A852A8399F8}"/>
              </a:ext>
            </a:extLst>
          </p:cNvPr>
          <p:cNvSpPr txBox="1"/>
          <p:nvPr/>
        </p:nvSpPr>
        <p:spPr>
          <a:xfrm>
            <a:off x="3647725" y="4350002"/>
            <a:ext cx="5256587" cy="1015663"/>
          </a:xfrm>
          <a:prstGeom prst="rect">
            <a:avLst/>
          </a:prstGeom>
          <a:noFill/>
        </p:spPr>
        <p:txBody>
          <a:bodyPr wrap="square" rtlCol="0">
            <a:spAutoFit/>
          </a:bodyPr>
          <a:lstStyle/>
          <a:p>
            <a:pPr algn="ctr"/>
            <a:r>
              <a:rPr lang="en-GB" sz="2000" b="1" dirty="0">
                <a:solidFill>
                  <a:srgbClr val="25303B"/>
                </a:solidFill>
                <a:latin typeface="Source Sans Pro Light" panose="020B0403030403020204" pitchFamily="34" charset="0"/>
                <a:ea typeface="Source Sans Pro Light" panose="020B0403030403020204" pitchFamily="34" charset="0"/>
              </a:rPr>
              <a:t>Cigarettes: </a:t>
            </a:r>
          </a:p>
          <a:p>
            <a:pPr algn="ctr"/>
            <a:r>
              <a:rPr lang="en-GB" sz="2000" dirty="0">
                <a:solidFill>
                  <a:srgbClr val="25303B"/>
                </a:solidFill>
                <a:latin typeface="Source Sans Pro Light" panose="020B0403030403020204" pitchFamily="34" charset="0"/>
                <a:ea typeface="Source Sans Pro Light" panose="020B0403030403020204" pitchFamily="34" charset="0"/>
              </a:rPr>
              <a:t>Richmond / Lambert &amp; Butler</a:t>
            </a:r>
          </a:p>
          <a:p>
            <a:pPr algn="ctr"/>
            <a:r>
              <a:rPr lang="en-GB" sz="2000" b="1" dirty="0">
                <a:solidFill>
                  <a:srgbClr val="25303B"/>
                </a:solidFill>
                <a:latin typeface="Source Sans Pro Light" panose="020B0403030403020204" pitchFamily="34" charset="0"/>
                <a:ea typeface="Source Sans Pro Light" panose="020B0403030403020204" pitchFamily="34" charset="0"/>
              </a:rPr>
              <a:t>£4.50 </a:t>
            </a:r>
            <a:r>
              <a:rPr lang="en-GB" sz="2000" dirty="0">
                <a:solidFill>
                  <a:srgbClr val="25303B"/>
                </a:solidFill>
                <a:latin typeface="Source Sans Pro Light" panose="020B0403030403020204" pitchFamily="34" charset="0"/>
                <a:ea typeface="Source Sans Pro Light" panose="020B0403030403020204" pitchFamily="34" charset="0"/>
              </a:rPr>
              <a:t>per </a:t>
            </a:r>
            <a:r>
              <a:rPr lang="en-GB" sz="2000" b="1" dirty="0">
                <a:solidFill>
                  <a:srgbClr val="25303B"/>
                </a:solidFill>
                <a:latin typeface="Source Sans Pro Light" panose="020B0403030403020204" pitchFamily="34" charset="0"/>
                <a:ea typeface="Source Sans Pro Light" panose="020B0403030403020204" pitchFamily="34" charset="0"/>
              </a:rPr>
              <a:t>pack of 20 </a:t>
            </a:r>
            <a:r>
              <a:rPr lang="en-GB" sz="2000" dirty="0">
                <a:solidFill>
                  <a:srgbClr val="25303B"/>
                </a:solidFill>
                <a:latin typeface="Source Sans Pro Light" panose="020B0403030403020204" pitchFamily="34" charset="0"/>
                <a:ea typeface="Source Sans Pro Light" panose="020B0403030403020204" pitchFamily="34" charset="0"/>
              </a:rPr>
              <a:t>(£10.25 RRP)</a:t>
            </a:r>
          </a:p>
        </p:txBody>
      </p:sp>
      <p:sp>
        <p:nvSpPr>
          <p:cNvPr id="20" name="Rectangle 19">
            <a:extLst>
              <a:ext uri="{FF2B5EF4-FFF2-40B4-BE49-F238E27FC236}">
                <a16:creationId xmlns:a16="http://schemas.microsoft.com/office/drawing/2014/main" id="{1C4EF709-DAA4-4669-9BF1-4E3B73C30704}"/>
              </a:ext>
            </a:extLst>
          </p:cNvPr>
          <p:cNvSpPr/>
          <p:nvPr/>
        </p:nvSpPr>
        <p:spPr>
          <a:xfrm>
            <a:off x="3143673" y="3942738"/>
            <a:ext cx="6264696"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A9F2F19-EAC4-42DE-A635-15BA27491905}"/>
              </a:ext>
            </a:extLst>
          </p:cNvPr>
          <p:cNvSpPr txBox="1"/>
          <p:nvPr/>
        </p:nvSpPr>
        <p:spPr>
          <a:xfrm>
            <a:off x="3287688" y="3933056"/>
            <a:ext cx="5616624"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Popular illicit brands / pricing</a:t>
            </a:r>
          </a:p>
        </p:txBody>
      </p:sp>
      <p:sp>
        <p:nvSpPr>
          <p:cNvPr id="22" name="TextBox 21">
            <a:extLst>
              <a:ext uri="{FF2B5EF4-FFF2-40B4-BE49-F238E27FC236}">
                <a16:creationId xmlns:a16="http://schemas.microsoft.com/office/drawing/2014/main" id="{C08D9159-C68B-410B-8221-375C22D215E2}"/>
              </a:ext>
            </a:extLst>
          </p:cNvPr>
          <p:cNvSpPr txBox="1"/>
          <p:nvPr/>
        </p:nvSpPr>
        <p:spPr>
          <a:xfrm>
            <a:off x="3726027" y="5365665"/>
            <a:ext cx="5243999" cy="1015663"/>
          </a:xfrm>
          <a:prstGeom prst="rect">
            <a:avLst/>
          </a:prstGeom>
          <a:noFill/>
        </p:spPr>
        <p:txBody>
          <a:bodyPr wrap="square" rtlCol="0">
            <a:spAutoFit/>
          </a:bodyPr>
          <a:lstStyle/>
          <a:p>
            <a:pPr algn="ctr"/>
            <a:r>
              <a:rPr lang="en-GB" sz="2000" b="1" dirty="0">
                <a:solidFill>
                  <a:srgbClr val="25303B"/>
                </a:solidFill>
                <a:latin typeface="Source Sans Pro Light" panose="020B0403030403020204" pitchFamily="34" charset="0"/>
                <a:ea typeface="Source Sans Pro Light" panose="020B0403030403020204" pitchFamily="34" charset="0"/>
              </a:rPr>
              <a:t>Hand-rolling tobacco: </a:t>
            </a:r>
          </a:p>
          <a:p>
            <a:pPr algn="ctr"/>
            <a:r>
              <a:rPr lang="en-GB" sz="2000" dirty="0">
                <a:solidFill>
                  <a:srgbClr val="25303B"/>
                </a:solidFill>
                <a:latin typeface="Source Sans Pro Light" panose="020B0403030403020204" pitchFamily="34" charset="0"/>
                <a:ea typeface="Source Sans Pro Light" panose="020B0403030403020204" pitchFamily="34" charset="0"/>
              </a:rPr>
              <a:t>Drum  / Amber Leaf</a:t>
            </a:r>
          </a:p>
          <a:p>
            <a:pPr algn="ctr"/>
            <a:r>
              <a:rPr lang="en-GB" sz="2000" b="1" dirty="0">
                <a:solidFill>
                  <a:srgbClr val="25303B"/>
                </a:solidFill>
                <a:latin typeface="Source Sans Pro Light" panose="020B0403030403020204" pitchFamily="34" charset="0"/>
                <a:ea typeface="Source Sans Pro Light" panose="020B0403030403020204" pitchFamily="34" charset="0"/>
              </a:rPr>
              <a:t>£11.50 </a:t>
            </a:r>
            <a:r>
              <a:rPr lang="en-GB" sz="2000" dirty="0">
                <a:solidFill>
                  <a:srgbClr val="25303B"/>
                </a:solidFill>
                <a:latin typeface="Source Sans Pro Light" panose="020B0403030403020204" pitchFamily="34" charset="0"/>
                <a:ea typeface="Source Sans Pro Light" panose="020B0403030403020204" pitchFamily="34" charset="0"/>
              </a:rPr>
              <a:t>per </a:t>
            </a:r>
            <a:r>
              <a:rPr lang="en-GB" sz="2000" b="1" dirty="0">
                <a:solidFill>
                  <a:srgbClr val="25303B"/>
                </a:solidFill>
                <a:latin typeface="Source Sans Pro Light" panose="020B0403030403020204" pitchFamily="34" charset="0"/>
                <a:ea typeface="Source Sans Pro Light" panose="020B0403030403020204" pitchFamily="34" charset="0"/>
              </a:rPr>
              <a:t>50g pouch </a:t>
            </a:r>
            <a:r>
              <a:rPr lang="en-GB" sz="2000" dirty="0">
                <a:solidFill>
                  <a:srgbClr val="25303B"/>
                </a:solidFill>
                <a:latin typeface="Source Sans Pro Light" panose="020B0403030403020204" pitchFamily="34" charset="0"/>
                <a:ea typeface="Source Sans Pro Light" panose="020B0403030403020204" pitchFamily="34" charset="0"/>
              </a:rPr>
              <a:t>(£25.80 RRP)</a:t>
            </a:r>
          </a:p>
        </p:txBody>
      </p:sp>
      <p:pic>
        <p:nvPicPr>
          <p:cNvPr id="6" name="Picture 5">
            <a:extLst>
              <a:ext uri="{FF2B5EF4-FFF2-40B4-BE49-F238E27FC236}">
                <a16:creationId xmlns:a16="http://schemas.microsoft.com/office/drawing/2014/main" id="{0FECE0EF-8E58-4E6E-85F1-C662CF85A420}"/>
              </a:ext>
            </a:extLst>
          </p:cNvPr>
          <p:cNvPicPr>
            <a:picLocks noChangeAspect="1"/>
          </p:cNvPicPr>
          <p:nvPr/>
        </p:nvPicPr>
        <p:blipFill>
          <a:blip r:embed="rId4"/>
          <a:stretch>
            <a:fillRect/>
          </a:stretch>
        </p:blipFill>
        <p:spPr>
          <a:xfrm>
            <a:off x="4053914" y="1353652"/>
            <a:ext cx="4850398" cy="3170195"/>
          </a:xfrm>
          <a:prstGeom prst="rect">
            <a:avLst/>
          </a:prstGeom>
        </p:spPr>
      </p:pic>
      <p:pic>
        <p:nvPicPr>
          <p:cNvPr id="7" name="Picture 6">
            <a:extLst>
              <a:ext uri="{FF2B5EF4-FFF2-40B4-BE49-F238E27FC236}">
                <a16:creationId xmlns:a16="http://schemas.microsoft.com/office/drawing/2014/main" id="{4658567A-023F-4063-8B32-EDC433F62888}"/>
              </a:ext>
            </a:extLst>
          </p:cNvPr>
          <p:cNvPicPr>
            <a:picLocks noChangeAspect="1"/>
          </p:cNvPicPr>
          <p:nvPr/>
        </p:nvPicPr>
        <p:blipFill>
          <a:blip r:embed="rId5"/>
          <a:stretch>
            <a:fillRect/>
          </a:stretch>
        </p:blipFill>
        <p:spPr>
          <a:xfrm>
            <a:off x="8412848" y="1342769"/>
            <a:ext cx="3451245" cy="2255715"/>
          </a:xfrm>
          <a:prstGeom prst="rect">
            <a:avLst/>
          </a:prstGeom>
        </p:spPr>
      </p:pic>
    </p:spTree>
    <p:extLst>
      <p:ext uri="{BB962C8B-B14F-4D97-AF65-F5344CB8AC3E}">
        <p14:creationId xmlns:p14="http://schemas.microsoft.com/office/powerpoint/2010/main" val="34332893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4BFA8CF-E261-45EC-8452-BCAF1AA9F7C2}"/>
              </a:ext>
            </a:extLst>
          </p:cNvPr>
          <p:cNvPicPr>
            <a:picLocks noChangeAspect="1"/>
          </p:cNvPicPr>
          <p:nvPr/>
        </p:nvPicPr>
        <p:blipFill>
          <a:blip r:embed="rId3"/>
          <a:stretch>
            <a:fillRect/>
          </a:stretch>
        </p:blipFill>
        <p:spPr>
          <a:xfrm>
            <a:off x="4043300" y="1425110"/>
            <a:ext cx="5316782" cy="3475021"/>
          </a:xfrm>
          <a:prstGeom prst="rect">
            <a:avLst/>
          </a:prstGeom>
        </p:spPr>
      </p:pic>
      <p:sp>
        <p:nvSpPr>
          <p:cNvPr id="32" name="Rectangle 31">
            <a:extLst>
              <a:ext uri="{FF2B5EF4-FFF2-40B4-BE49-F238E27FC236}">
                <a16:creationId xmlns:a16="http://schemas.microsoft.com/office/drawing/2014/main" id="{C9F532F5-3E0E-4F50-81C0-103469122B69}"/>
              </a:ext>
            </a:extLst>
          </p:cNvPr>
          <p:cNvSpPr/>
          <p:nvPr/>
        </p:nvSpPr>
        <p:spPr>
          <a:xfrm>
            <a:off x="441198" y="3787904"/>
            <a:ext cx="5654802"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3340" y="172798"/>
            <a:ext cx="11617291" cy="630238"/>
          </a:xfrm>
        </p:spPr>
        <p:txBody>
          <a:bodyPr/>
          <a:lstStyle/>
          <a:p>
            <a:r>
              <a:rPr lang="en-GB" sz="4000" dirty="0">
                <a:latin typeface="Source Sans Pro Light" panose="020B0403030403020204" pitchFamily="34" charset="0"/>
                <a:ea typeface="Source Sans Pro Light" panose="020B0403030403020204" pitchFamily="34" charset="0"/>
              </a:rPr>
              <a:t>Illicit tobacco </a:t>
            </a:r>
            <a:r>
              <a:rPr lang="en-GB" dirty="0"/>
              <a:t>buyer motivations</a:t>
            </a:r>
            <a:endParaRPr lang="en-GB" sz="4000" dirty="0">
              <a:latin typeface="Source Sans Pro Light" panose="020B0403030403020204" pitchFamily="34" charset="0"/>
              <a:ea typeface="Source Sans Pro Light" panose="020B0403030403020204" pitchFamily="34" charset="0"/>
            </a:endParaRPr>
          </a:p>
        </p:txBody>
      </p:sp>
      <p:sp>
        <p:nvSpPr>
          <p:cNvPr id="33" name="TextBox 32">
            <a:extLst>
              <a:ext uri="{FF2B5EF4-FFF2-40B4-BE49-F238E27FC236}">
                <a16:creationId xmlns:a16="http://schemas.microsoft.com/office/drawing/2014/main" id="{78C15F44-9956-447B-922B-0A55C75EB382}"/>
              </a:ext>
            </a:extLst>
          </p:cNvPr>
          <p:cNvSpPr txBox="1"/>
          <p:nvPr/>
        </p:nvSpPr>
        <p:spPr>
          <a:xfrm>
            <a:off x="624449" y="3778222"/>
            <a:ext cx="5339798"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Does illicit tobacco make quitting harder?</a:t>
            </a:r>
          </a:p>
        </p:txBody>
      </p:sp>
      <p:pic>
        <p:nvPicPr>
          <p:cNvPr id="7" name="Picture 6">
            <a:extLst>
              <a:ext uri="{FF2B5EF4-FFF2-40B4-BE49-F238E27FC236}">
                <a16:creationId xmlns:a16="http://schemas.microsoft.com/office/drawing/2014/main" id="{CA6B93F2-FE4B-4B7E-A5E6-25E1AE3C3F7F}"/>
              </a:ext>
            </a:extLst>
          </p:cNvPr>
          <p:cNvPicPr>
            <a:picLocks noChangeAspect="1"/>
          </p:cNvPicPr>
          <p:nvPr/>
        </p:nvPicPr>
        <p:blipFill>
          <a:blip r:embed="rId4"/>
          <a:stretch>
            <a:fillRect/>
          </a:stretch>
        </p:blipFill>
        <p:spPr>
          <a:xfrm>
            <a:off x="911424" y="4218036"/>
            <a:ext cx="5292937" cy="3459436"/>
          </a:xfrm>
          <a:prstGeom prst="rect">
            <a:avLst/>
          </a:prstGeom>
        </p:spPr>
      </p:pic>
      <p:sp>
        <p:nvSpPr>
          <p:cNvPr id="16" name="Rectangle 15">
            <a:extLst>
              <a:ext uri="{FF2B5EF4-FFF2-40B4-BE49-F238E27FC236}">
                <a16:creationId xmlns:a16="http://schemas.microsoft.com/office/drawing/2014/main" id="{F4FBD30A-67BE-4054-8691-729B4F8CC492}"/>
              </a:ext>
            </a:extLst>
          </p:cNvPr>
          <p:cNvSpPr/>
          <p:nvPr/>
        </p:nvSpPr>
        <p:spPr>
          <a:xfrm>
            <a:off x="4367808" y="988942"/>
            <a:ext cx="3600401"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C664BFF-D1FF-4491-90BE-1699DAD9B3BB}"/>
              </a:ext>
            </a:extLst>
          </p:cNvPr>
          <p:cNvSpPr txBox="1"/>
          <p:nvPr/>
        </p:nvSpPr>
        <p:spPr>
          <a:xfrm>
            <a:off x="4295799" y="988942"/>
            <a:ext cx="3744418"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Social norm (i.e. everyone does it)</a:t>
            </a:r>
          </a:p>
        </p:txBody>
      </p:sp>
      <p:sp>
        <p:nvSpPr>
          <p:cNvPr id="18" name="Rectangle 17">
            <a:extLst>
              <a:ext uri="{FF2B5EF4-FFF2-40B4-BE49-F238E27FC236}">
                <a16:creationId xmlns:a16="http://schemas.microsoft.com/office/drawing/2014/main" id="{399C5E91-8CFB-481A-B97F-F39934819329}"/>
              </a:ext>
            </a:extLst>
          </p:cNvPr>
          <p:cNvSpPr/>
          <p:nvPr/>
        </p:nvSpPr>
        <p:spPr>
          <a:xfrm>
            <a:off x="551384" y="988942"/>
            <a:ext cx="3600401"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F32FF5C-5075-4FD7-824F-ECAC68A07981}"/>
              </a:ext>
            </a:extLst>
          </p:cNvPr>
          <p:cNvSpPr txBox="1"/>
          <p:nvPr/>
        </p:nvSpPr>
        <p:spPr>
          <a:xfrm>
            <a:off x="407367" y="979260"/>
            <a:ext cx="3744418"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Facilitates the habit</a:t>
            </a:r>
          </a:p>
        </p:txBody>
      </p:sp>
      <p:sp>
        <p:nvSpPr>
          <p:cNvPr id="20" name="Rectangle 19">
            <a:extLst>
              <a:ext uri="{FF2B5EF4-FFF2-40B4-BE49-F238E27FC236}">
                <a16:creationId xmlns:a16="http://schemas.microsoft.com/office/drawing/2014/main" id="{E6B2B83C-39C3-47AD-AE80-209191CCBECD}"/>
              </a:ext>
            </a:extLst>
          </p:cNvPr>
          <p:cNvSpPr/>
          <p:nvPr/>
        </p:nvSpPr>
        <p:spPr>
          <a:xfrm>
            <a:off x="8184232" y="979260"/>
            <a:ext cx="3600401"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22898E0-BF7E-4991-8D30-3DA005C30D1F}"/>
              </a:ext>
            </a:extLst>
          </p:cNvPr>
          <p:cNvSpPr txBox="1"/>
          <p:nvPr/>
        </p:nvSpPr>
        <p:spPr>
          <a:xfrm>
            <a:off x="8095545" y="964761"/>
            <a:ext cx="3744418"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Convenience of purchase</a:t>
            </a:r>
          </a:p>
        </p:txBody>
      </p:sp>
      <p:pic>
        <p:nvPicPr>
          <p:cNvPr id="10" name="Picture 9">
            <a:extLst>
              <a:ext uri="{FF2B5EF4-FFF2-40B4-BE49-F238E27FC236}">
                <a16:creationId xmlns:a16="http://schemas.microsoft.com/office/drawing/2014/main" id="{C52146C5-C1A4-4DA4-8BC8-A3843C77D19B}"/>
              </a:ext>
            </a:extLst>
          </p:cNvPr>
          <p:cNvPicPr>
            <a:picLocks noChangeAspect="1"/>
          </p:cNvPicPr>
          <p:nvPr/>
        </p:nvPicPr>
        <p:blipFill>
          <a:blip r:embed="rId5"/>
          <a:stretch>
            <a:fillRect/>
          </a:stretch>
        </p:blipFill>
        <p:spPr>
          <a:xfrm>
            <a:off x="263352" y="1425156"/>
            <a:ext cx="5316782" cy="3475021"/>
          </a:xfrm>
          <a:prstGeom prst="rect">
            <a:avLst/>
          </a:prstGeom>
        </p:spPr>
      </p:pic>
      <p:pic>
        <p:nvPicPr>
          <p:cNvPr id="23" name="Picture 22">
            <a:extLst>
              <a:ext uri="{FF2B5EF4-FFF2-40B4-BE49-F238E27FC236}">
                <a16:creationId xmlns:a16="http://schemas.microsoft.com/office/drawing/2014/main" id="{7C2D165F-EAC7-4B8B-86C1-D4CCB865AA35}"/>
              </a:ext>
            </a:extLst>
          </p:cNvPr>
          <p:cNvPicPr>
            <a:picLocks noChangeAspect="1"/>
          </p:cNvPicPr>
          <p:nvPr/>
        </p:nvPicPr>
        <p:blipFill>
          <a:blip r:embed="rId6"/>
          <a:stretch>
            <a:fillRect/>
          </a:stretch>
        </p:blipFill>
        <p:spPr>
          <a:xfrm>
            <a:off x="8040217" y="1423845"/>
            <a:ext cx="5316782" cy="3475021"/>
          </a:xfrm>
          <a:prstGeom prst="rect">
            <a:avLst/>
          </a:prstGeom>
        </p:spPr>
      </p:pic>
      <p:sp>
        <p:nvSpPr>
          <p:cNvPr id="26" name="Rectangle 25">
            <a:extLst>
              <a:ext uri="{FF2B5EF4-FFF2-40B4-BE49-F238E27FC236}">
                <a16:creationId xmlns:a16="http://schemas.microsoft.com/office/drawing/2014/main" id="{1284B3D9-E05F-4FF5-953B-9926816DBB12}"/>
              </a:ext>
            </a:extLst>
          </p:cNvPr>
          <p:cNvSpPr/>
          <p:nvPr/>
        </p:nvSpPr>
        <p:spPr>
          <a:xfrm>
            <a:off x="6273846" y="3787904"/>
            <a:ext cx="5654802"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6228252-6CE0-43E4-B8F0-717D61280EB0}"/>
              </a:ext>
            </a:extLst>
          </p:cNvPr>
          <p:cNvSpPr txBox="1"/>
          <p:nvPr/>
        </p:nvSpPr>
        <p:spPr>
          <a:xfrm>
            <a:off x="6457097" y="3778222"/>
            <a:ext cx="5339798"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Barriers to illicit tobacco purchase (% Agree)</a:t>
            </a:r>
          </a:p>
        </p:txBody>
      </p:sp>
      <p:pic>
        <p:nvPicPr>
          <p:cNvPr id="3" name="Picture 2">
            <a:extLst>
              <a:ext uri="{FF2B5EF4-FFF2-40B4-BE49-F238E27FC236}">
                <a16:creationId xmlns:a16="http://schemas.microsoft.com/office/drawing/2014/main" id="{BDFED984-ABBC-4A65-A552-493ECF44D73A}"/>
              </a:ext>
            </a:extLst>
          </p:cNvPr>
          <p:cNvPicPr>
            <a:picLocks noChangeAspect="1"/>
          </p:cNvPicPr>
          <p:nvPr/>
        </p:nvPicPr>
        <p:blipFill>
          <a:blip r:embed="rId7"/>
          <a:stretch>
            <a:fillRect/>
          </a:stretch>
        </p:blipFill>
        <p:spPr>
          <a:xfrm>
            <a:off x="6627343" y="4168958"/>
            <a:ext cx="5524901" cy="3611046"/>
          </a:xfrm>
          <a:prstGeom prst="rect">
            <a:avLst/>
          </a:prstGeom>
        </p:spPr>
      </p:pic>
    </p:spTree>
    <p:extLst>
      <p:ext uri="{BB962C8B-B14F-4D97-AF65-F5344CB8AC3E}">
        <p14:creationId xmlns:p14="http://schemas.microsoft.com/office/powerpoint/2010/main" val="13359533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40" y="172798"/>
            <a:ext cx="11617291" cy="630238"/>
          </a:xfrm>
        </p:spPr>
        <p:txBody>
          <a:bodyPr/>
          <a:lstStyle/>
          <a:p>
            <a:r>
              <a:rPr lang="en-GB" sz="4000" dirty="0">
                <a:latin typeface="Source Sans Pro Light" panose="020B0403030403020204" pitchFamily="34" charset="0"/>
                <a:ea typeface="Source Sans Pro Light" panose="020B0403030403020204" pitchFamily="34" charset="0"/>
              </a:rPr>
              <a:t>Illicit tobacco </a:t>
            </a:r>
            <a:r>
              <a:rPr lang="en-GB" dirty="0"/>
              <a:t>product attitudes</a:t>
            </a:r>
            <a:endParaRPr lang="en-GB" sz="4000" dirty="0">
              <a:latin typeface="Source Sans Pro Light" panose="020B0403030403020204" pitchFamily="34" charset="0"/>
              <a:ea typeface="Source Sans Pro Light" panose="020B0403030403020204" pitchFamily="34" charset="0"/>
            </a:endParaRPr>
          </a:p>
        </p:txBody>
      </p:sp>
      <p:sp>
        <p:nvSpPr>
          <p:cNvPr id="16" name="Rectangle 15">
            <a:extLst>
              <a:ext uri="{FF2B5EF4-FFF2-40B4-BE49-F238E27FC236}">
                <a16:creationId xmlns:a16="http://schemas.microsoft.com/office/drawing/2014/main" id="{F4FBD30A-67BE-4054-8691-729B4F8CC492}"/>
              </a:ext>
            </a:extLst>
          </p:cNvPr>
          <p:cNvSpPr/>
          <p:nvPr/>
        </p:nvSpPr>
        <p:spPr>
          <a:xfrm>
            <a:off x="4367808" y="988942"/>
            <a:ext cx="3600401"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C664BFF-D1FF-4491-90BE-1699DAD9B3BB}"/>
              </a:ext>
            </a:extLst>
          </p:cNvPr>
          <p:cNvSpPr txBox="1"/>
          <p:nvPr/>
        </p:nvSpPr>
        <p:spPr>
          <a:xfrm>
            <a:off x="4295799" y="988942"/>
            <a:ext cx="3744418"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Illicit vs Legitimate: Experience</a:t>
            </a:r>
          </a:p>
        </p:txBody>
      </p:sp>
      <p:sp>
        <p:nvSpPr>
          <p:cNvPr id="18" name="Rectangle 17">
            <a:extLst>
              <a:ext uri="{FF2B5EF4-FFF2-40B4-BE49-F238E27FC236}">
                <a16:creationId xmlns:a16="http://schemas.microsoft.com/office/drawing/2014/main" id="{399C5E91-8CFB-481A-B97F-F39934819329}"/>
              </a:ext>
            </a:extLst>
          </p:cNvPr>
          <p:cNvSpPr/>
          <p:nvPr/>
        </p:nvSpPr>
        <p:spPr>
          <a:xfrm>
            <a:off x="551384" y="988942"/>
            <a:ext cx="3600401"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F32FF5C-5075-4FD7-824F-ECAC68A07981}"/>
              </a:ext>
            </a:extLst>
          </p:cNvPr>
          <p:cNvSpPr txBox="1"/>
          <p:nvPr/>
        </p:nvSpPr>
        <p:spPr>
          <a:xfrm>
            <a:off x="407367" y="979260"/>
            <a:ext cx="3744418"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Illicit vs Legitimate: Taste</a:t>
            </a:r>
          </a:p>
        </p:txBody>
      </p:sp>
      <p:sp>
        <p:nvSpPr>
          <p:cNvPr id="20" name="Rectangle 19">
            <a:extLst>
              <a:ext uri="{FF2B5EF4-FFF2-40B4-BE49-F238E27FC236}">
                <a16:creationId xmlns:a16="http://schemas.microsoft.com/office/drawing/2014/main" id="{E6B2B83C-39C3-47AD-AE80-209191CCBECD}"/>
              </a:ext>
            </a:extLst>
          </p:cNvPr>
          <p:cNvSpPr/>
          <p:nvPr/>
        </p:nvSpPr>
        <p:spPr>
          <a:xfrm>
            <a:off x="8184232" y="979260"/>
            <a:ext cx="3600401"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22898E0-BF7E-4991-8D30-3DA005C30D1F}"/>
              </a:ext>
            </a:extLst>
          </p:cNvPr>
          <p:cNvSpPr txBox="1"/>
          <p:nvPr/>
        </p:nvSpPr>
        <p:spPr>
          <a:xfrm>
            <a:off x="8328247" y="964761"/>
            <a:ext cx="3312369"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Value for money</a:t>
            </a:r>
          </a:p>
        </p:txBody>
      </p:sp>
      <p:sp>
        <p:nvSpPr>
          <p:cNvPr id="29" name="Rectangle 28">
            <a:extLst>
              <a:ext uri="{FF2B5EF4-FFF2-40B4-BE49-F238E27FC236}">
                <a16:creationId xmlns:a16="http://schemas.microsoft.com/office/drawing/2014/main" id="{FBF2C315-388C-41DD-90C4-8C93FBFA4137}"/>
              </a:ext>
            </a:extLst>
          </p:cNvPr>
          <p:cNvSpPr/>
          <p:nvPr/>
        </p:nvSpPr>
        <p:spPr>
          <a:xfrm>
            <a:off x="479375" y="3733231"/>
            <a:ext cx="3600401"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397732C-1692-4C4C-9722-D01F20F2C533}"/>
              </a:ext>
            </a:extLst>
          </p:cNvPr>
          <p:cNvSpPr txBox="1"/>
          <p:nvPr/>
        </p:nvSpPr>
        <p:spPr>
          <a:xfrm>
            <a:off x="502743" y="3717032"/>
            <a:ext cx="3600399"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Illicit vs Legitimate: Impact on health</a:t>
            </a:r>
          </a:p>
        </p:txBody>
      </p:sp>
      <p:sp>
        <p:nvSpPr>
          <p:cNvPr id="31" name="Rectangle 30">
            <a:extLst>
              <a:ext uri="{FF2B5EF4-FFF2-40B4-BE49-F238E27FC236}">
                <a16:creationId xmlns:a16="http://schemas.microsoft.com/office/drawing/2014/main" id="{C9A377E1-8920-453D-96D1-DF029ED9C80F}"/>
              </a:ext>
            </a:extLst>
          </p:cNvPr>
          <p:cNvSpPr/>
          <p:nvPr/>
        </p:nvSpPr>
        <p:spPr>
          <a:xfrm>
            <a:off x="4367808" y="3735403"/>
            <a:ext cx="3600401"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88B0EAEF-5E4D-4CB4-84DE-71AE910CCBB1}"/>
              </a:ext>
            </a:extLst>
          </p:cNvPr>
          <p:cNvSpPr txBox="1"/>
          <p:nvPr/>
        </p:nvSpPr>
        <p:spPr>
          <a:xfrm>
            <a:off x="4439815" y="3717939"/>
            <a:ext cx="3312369"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Illicit vs Legitimate: After effects</a:t>
            </a:r>
          </a:p>
        </p:txBody>
      </p:sp>
      <p:pic>
        <p:nvPicPr>
          <p:cNvPr id="3" name="Picture 2">
            <a:extLst>
              <a:ext uri="{FF2B5EF4-FFF2-40B4-BE49-F238E27FC236}">
                <a16:creationId xmlns:a16="http://schemas.microsoft.com/office/drawing/2014/main" id="{05FFB374-B2DF-4382-83C1-0DFB05762F2C}"/>
              </a:ext>
            </a:extLst>
          </p:cNvPr>
          <p:cNvPicPr>
            <a:picLocks noChangeAspect="1"/>
          </p:cNvPicPr>
          <p:nvPr/>
        </p:nvPicPr>
        <p:blipFill>
          <a:blip r:embed="rId3"/>
          <a:stretch>
            <a:fillRect/>
          </a:stretch>
        </p:blipFill>
        <p:spPr>
          <a:xfrm>
            <a:off x="387267" y="1439358"/>
            <a:ext cx="5574601" cy="3643530"/>
          </a:xfrm>
          <a:prstGeom prst="rect">
            <a:avLst/>
          </a:prstGeom>
        </p:spPr>
      </p:pic>
      <p:pic>
        <p:nvPicPr>
          <p:cNvPr id="7" name="Picture 6">
            <a:extLst>
              <a:ext uri="{FF2B5EF4-FFF2-40B4-BE49-F238E27FC236}">
                <a16:creationId xmlns:a16="http://schemas.microsoft.com/office/drawing/2014/main" id="{674AB5EE-997C-4D96-BB16-0546C2EB7569}"/>
              </a:ext>
            </a:extLst>
          </p:cNvPr>
          <p:cNvPicPr>
            <a:picLocks noChangeAspect="1"/>
          </p:cNvPicPr>
          <p:nvPr/>
        </p:nvPicPr>
        <p:blipFill>
          <a:blip r:embed="rId4"/>
          <a:stretch>
            <a:fillRect/>
          </a:stretch>
        </p:blipFill>
        <p:spPr>
          <a:xfrm>
            <a:off x="380051" y="4163118"/>
            <a:ext cx="5596613" cy="3657917"/>
          </a:xfrm>
          <a:prstGeom prst="rect">
            <a:avLst/>
          </a:prstGeom>
        </p:spPr>
      </p:pic>
      <p:pic>
        <p:nvPicPr>
          <p:cNvPr id="9" name="Picture 8">
            <a:extLst>
              <a:ext uri="{FF2B5EF4-FFF2-40B4-BE49-F238E27FC236}">
                <a16:creationId xmlns:a16="http://schemas.microsoft.com/office/drawing/2014/main" id="{E80DA731-E3D4-492E-8960-2C91874CEE66}"/>
              </a:ext>
            </a:extLst>
          </p:cNvPr>
          <p:cNvPicPr>
            <a:picLocks noChangeAspect="1"/>
          </p:cNvPicPr>
          <p:nvPr/>
        </p:nvPicPr>
        <p:blipFill>
          <a:blip r:embed="rId5"/>
          <a:stretch>
            <a:fillRect/>
          </a:stretch>
        </p:blipFill>
        <p:spPr>
          <a:xfrm>
            <a:off x="4295799" y="1454366"/>
            <a:ext cx="5596613" cy="3657917"/>
          </a:xfrm>
          <a:prstGeom prst="rect">
            <a:avLst/>
          </a:prstGeom>
        </p:spPr>
      </p:pic>
      <p:pic>
        <p:nvPicPr>
          <p:cNvPr id="10" name="Picture 9">
            <a:extLst>
              <a:ext uri="{FF2B5EF4-FFF2-40B4-BE49-F238E27FC236}">
                <a16:creationId xmlns:a16="http://schemas.microsoft.com/office/drawing/2014/main" id="{A605CC8C-4C0E-44BC-A131-01AFC7A81301}"/>
              </a:ext>
            </a:extLst>
          </p:cNvPr>
          <p:cNvPicPr>
            <a:picLocks noChangeAspect="1"/>
          </p:cNvPicPr>
          <p:nvPr/>
        </p:nvPicPr>
        <p:blipFill>
          <a:blip r:embed="rId6"/>
          <a:stretch>
            <a:fillRect/>
          </a:stretch>
        </p:blipFill>
        <p:spPr>
          <a:xfrm>
            <a:off x="4340761" y="4149080"/>
            <a:ext cx="5596613" cy="3657917"/>
          </a:xfrm>
          <a:prstGeom prst="rect">
            <a:avLst/>
          </a:prstGeom>
        </p:spPr>
      </p:pic>
      <p:pic>
        <p:nvPicPr>
          <p:cNvPr id="11" name="Picture 10">
            <a:extLst>
              <a:ext uri="{FF2B5EF4-FFF2-40B4-BE49-F238E27FC236}">
                <a16:creationId xmlns:a16="http://schemas.microsoft.com/office/drawing/2014/main" id="{4FA8ED4E-ABC8-452F-875F-301F7BEF887F}"/>
              </a:ext>
            </a:extLst>
          </p:cNvPr>
          <p:cNvPicPr>
            <a:picLocks noChangeAspect="1"/>
          </p:cNvPicPr>
          <p:nvPr/>
        </p:nvPicPr>
        <p:blipFill>
          <a:blip r:embed="rId7"/>
          <a:stretch>
            <a:fillRect/>
          </a:stretch>
        </p:blipFill>
        <p:spPr>
          <a:xfrm>
            <a:off x="6904198" y="1509052"/>
            <a:ext cx="6882617" cy="4498442"/>
          </a:xfrm>
          <a:prstGeom prst="rect">
            <a:avLst/>
          </a:prstGeom>
        </p:spPr>
      </p:pic>
      <p:sp>
        <p:nvSpPr>
          <p:cNvPr id="23" name="TextBox 22">
            <a:extLst>
              <a:ext uri="{FF2B5EF4-FFF2-40B4-BE49-F238E27FC236}">
                <a16:creationId xmlns:a16="http://schemas.microsoft.com/office/drawing/2014/main" id="{9FB40125-049A-452A-83F5-B621F44B2838}"/>
              </a:ext>
            </a:extLst>
          </p:cNvPr>
          <p:cNvSpPr txBox="1"/>
          <p:nvPr/>
        </p:nvSpPr>
        <p:spPr>
          <a:xfrm>
            <a:off x="8848684" y="5629545"/>
            <a:ext cx="2719924" cy="338554"/>
          </a:xfrm>
          <a:prstGeom prst="rect">
            <a:avLst/>
          </a:prstGeom>
          <a:solidFill>
            <a:schemeClr val="tx1"/>
          </a:solidFill>
        </p:spPr>
        <p:txBody>
          <a:bodyPr wrap="square" rtlCol="0">
            <a:spAutoFit/>
          </a:bodyPr>
          <a:lstStyle/>
          <a:p>
            <a:pPr algn="ctr"/>
            <a:r>
              <a:rPr lang="en-GB" sz="1600" dirty="0">
                <a:solidFill>
                  <a:schemeClr val="bg1"/>
                </a:solidFill>
                <a:latin typeface="+mn-lt"/>
              </a:rPr>
              <a:t>Illicit tobacco rejectors</a:t>
            </a:r>
          </a:p>
        </p:txBody>
      </p:sp>
      <p:sp>
        <p:nvSpPr>
          <p:cNvPr id="24" name="TextBox 23">
            <a:extLst>
              <a:ext uri="{FF2B5EF4-FFF2-40B4-BE49-F238E27FC236}">
                <a16:creationId xmlns:a16="http://schemas.microsoft.com/office/drawing/2014/main" id="{D36EBDAE-6454-4EC3-80C7-F8A1E0FDD42C}"/>
              </a:ext>
            </a:extLst>
          </p:cNvPr>
          <p:cNvSpPr txBox="1"/>
          <p:nvPr/>
        </p:nvSpPr>
        <p:spPr>
          <a:xfrm>
            <a:off x="8845040" y="5987977"/>
            <a:ext cx="2719924" cy="338554"/>
          </a:xfrm>
          <a:prstGeom prst="rect">
            <a:avLst/>
          </a:prstGeom>
          <a:solidFill>
            <a:srgbClr val="C00000"/>
          </a:solidFill>
        </p:spPr>
        <p:txBody>
          <a:bodyPr wrap="square" rtlCol="0">
            <a:spAutoFit/>
          </a:bodyPr>
          <a:lstStyle/>
          <a:p>
            <a:pPr algn="ctr"/>
            <a:r>
              <a:rPr lang="en-GB" sz="1600" dirty="0">
                <a:solidFill>
                  <a:schemeClr val="bg1"/>
                </a:solidFill>
                <a:latin typeface="+mn-lt"/>
              </a:rPr>
              <a:t>Illicit tobacco buyers</a:t>
            </a:r>
          </a:p>
        </p:txBody>
      </p:sp>
    </p:spTree>
    <p:extLst>
      <p:ext uri="{BB962C8B-B14F-4D97-AF65-F5344CB8AC3E}">
        <p14:creationId xmlns:p14="http://schemas.microsoft.com/office/powerpoint/2010/main" val="1641392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5EE3C43-5378-4D0A-B243-8F5CF6097AE8}"/>
              </a:ext>
            </a:extLst>
          </p:cNvPr>
          <p:cNvSpPr/>
          <p:nvPr/>
        </p:nvSpPr>
        <p:spPr>
          <a:xfrm>
            <a:off x="4367808" y="988942"/>
            <a:ext cx="3600401"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3058CA0-53B4-4BB5-B34F-13F925F05E5C}"/>
              </a:ext>
            </a:extLst>
          </p:cNvPr>
          <p:cNvSpPr txBox="1"/>
          <p:nvPr/>
        </p:nvSpPr>
        <p:spPr>
          <a:xfrm>
            <a:off x="4295799" y="988942"/>
            <a:ext cx="3744418"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Illicit tobacco campaign awareness</a:t>
            </a:r>
          </a:p>
        </p:txBody>
      </p:sp>
      <p:sp>
        <p:nvSpPr>
          <p:cNvPr id="11" name="Rectangle 10">
            <a:extLst>
              <a:ext uri="{FF2B5EF4-FFF2-40B4-BE49-F238E27FC236}">
                <a16:creationId xmlns:a16="http://schemas.microsoft.com/office/drawing/2014/main" id="{E3360775-0D1A-4844-B97A-AA6993A4E6AA}"/>
              </a:ext>
            </a:extLst>
          </p:cNvPr>
          <p:cNvSpPr/>
          <p:nvPr/>
        </p:nvSpPr>
        <p:spPr>
          <a:xfrm>
            <a:off x="551384" y="988942"/>
            <a:ext cx="3600401"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C261634-12D8-4E12-89A1-28C9691D2723}"/>
              </a:ext>
            </a:extLst>
          </p:cNvPr>
          <p:cNvSpPr txBox="1"/>
          <p:nvPr/>
        </p:nvSpPr>
        <p:spPr>
          <a:xfrm>
            <a:off x="695397" y="979260"/>
            <a:ext cx="3456387"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Illicit tobacco awareness</a:t>
            </a:r>
          </a:p>
        </p:txBody>
      </p:sp>
      <p:sp>
        <p:nvSpPr>
          <p:cNvPr id="23" name="Rectangle 22">
            <a:extLst>
              <a:ext uri="{FF2B5EF4-FFF2-40B4-BE49-F238E27FC236}">
                <a16:creationId xmlns:a16="http://schemas.microsoft.com/office/drawing/2014/main" id="{0E7FDE1C-AF50-4ED4-900D-47CA1BC9BBAA}"/>
              </a:ext>
            </a:extLst>
          </p:cNvPr>
          <p:cNvSpPr/>
          <p:nvPr/>
        </p:nvSpPr>
        <p:spPr>
          <a:xfrm>
            <a:off x="8184232" y="979260"/>
            <a:ext cx="3600401"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7E628CBA-DB00-4AAA-A6E8-6291251FE32F}"/>
              </a:ext>
            </a:extLst>
          </p:cNvPr>
          <p:cNvSpPr txBox="1"/>
          <p:nvPr/>
        </p:nvSpPr>
        <p:spPr>
          <a:xfrm>
            <a:off x="8282101" y="963496"/>
            <a:ext cx="3333007"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Campaign recall channels</a:t>
            </a:r>
          </a:p>
        </p:txBody>
      </p:sp>
      <p:sp>
        <p:nvSpPr>
          <p:cNvPr id="2" name="Title 1"/>
          <p:cNvSpPr>
            <a:spLocks noGrp="1"/>
          </p:cNvSpPr>
          <p:nvPr>
            <p:ph type="title"/>
          </p:nvPr>
        </p:nvSpPr>
        <p:spPr>
          <a:xfrm>
            <a:off x="143340" y="182528"/>
            <a:ext cx="11617291" cy="630238"/>
          </a:xfrm>
        </p:spPr>
        <p:txBody>
          <a:bodyPr/>
          <a:lstStyle/>
          <a:p>
            <a:r>
              <a:rPr lang="en-GB" sz="4000" dirty="0">
                <a:latin typeface="Source Sans Pro Light" panose="020B0403030403020204" pitchFamily="34" charset="0"/>
                <a:ea typeface="Source Sans Pro Light" panose="020B0403030403020204" pitchFamily="34" charset="0"/>
              </a:rPr>
              <a:t>Illicit tobacco </a:t>
            </a:r>
            <a:r>
              <a:rPr lang="en-GB" dirty="0"/>
              <a:t>awareness and encounters</a:t>
            </a:r>
            <a:endParaRPr lang="en-GB" sz="4000" dirty="0">
              <a:latin typeface="Source Sans Pro Light" panose="020B0403030403020204" pitchFamily="34" charset="0"/>
              <a:ea typeface="Source Sans Pro Light" panose="020B0403030403020204" pitchFamily="34" charset="0"/>
            </a:endParaRPr>
          </a:p>
        </p:txBody>
      </p:sp>
      <p:sp>
        <p:nvSpPr>
          <p:cNvPr id="18" name="Rectangle 17">
            <a:extLst>
              <a:ext uri="{FF2B5EF4-FFF2-40B4-BE49-F238E27FC236}">
                <a16:creationId xmlns:a16="http://schemas.microsoft.com/office/drawing/2014/main" id="{64575868-0A39-4F11-9D52-F2553274E83E}"/>
              </a:ext>
            </a:extLst>
          </p:cNvPr>
          <p:cNvSpPr/>
          <p:nvPr/>
        </p:nvSpPr>
        <p:spPr>
          <a:xfrm>
            <a:off x="695398" y="3645414"/>
            <a:ext cx="5288213"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38CE615-6E04-4C29-A29A-8AEFFB872124}"/>
              </a:ext>
            </a:extLst>
          </p:cNvPr>
          <p:cNvSpPr txBox="1"/>
          <p:nvPr/>
        </p:nvSpPr>
        <p:spPr>
          <a:xfrm>
            <a:off x="907193" y="3635732"/>
            <a:ext cx="5032204"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Encounters with illicit tobacco (non-smokers)</a:t>
            </a:r>
          </a:p>
        </p:txBody>
      </p:sp>
      <p:sp>
        <p:nvSpPr>
          <p:cNvPr id="20" name="Rectangle 19">
            <a:extLst>
              <a:ext uri="{FF2B5EF4-FFF2-40B4-BE49-F238E27FC236}">
                <a16:creationId xmlns:a16="http://schemas.microsoft.com/office/drawing/2014/main" id="{1C4EF709-DAA4-4669-9BF1-4E3B73C30704}"/>
              </a:ext>
            </a:extLst>
          </p:cNvPr>
          <p:cNvSpPr/>
          <p:nvPr/>
        </p:nvSpPr>
        <p:spPr>
          <a:xfrm>
            <a:off x="6326895" y="3639332"/>
            <a:ext cx="5288213"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A9F2F19-EAC4-42DE-A635-15BA27491905}"/>
              </a:ext>
            </a:extLst>
          </p:cNvPr>
          <p:cNvSpPr txBox="1"/>
          <p:nvPr/>
        </p:nvSpPr>
        <p:spPr>
          <a:xfrm>
            <a:off x="6538689" y="3629650"/>
            <a:ext cx="5017333"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Encounters with illicit tobacco (smokers)</a:t>
            </a:r>
          </a:p>
        </p:txBody>
      </p:sp>
      <p:pic>
        <p:nvPicPr>
          <p:cNvPr id="26" name="Picture 25">
            <a:extLst>
              <a:ext uri="{FF2B5EF4-FFF2-40B4-BE49-F238E27FC236}">
                <a16:creationId xmlns:a16="http://schemas.microsoft.com/office/drawing/2014/main" id="{BD489F03-5C50-474A-A330-6FA50382239D}"/>
              </a:ext>
            </a:extLst>
          </p:cNvPr>
          <p:cNvPicPr>
            <a:picLocks noChangeAspect="1"/>
          </p:cNvPicPr>
          <p:nvPr/>
        </p:nvPicPr>
        <p:blipFill>
          <a:blip r:embed="rId3"/>
          <a:stretch>
            <a:fillRect/>
          </a:stretch>
        </p:blipFill>
        <p:spPr>
          <a:xfrm>
            <a:off x="726739" y="1325715"/>
            <a:ext cx="3451245" cy="2255715"/>
          </a:xfrm>
          <a:prstGeom prst="rect">
            <a:avLst/>
          </a:prstGeom>
        </p:spPr>
      </p:pic>
      <p:pic>
        <p:nvPicPr>
          <p:cNvPr id="3" name="Picture 2">
            <a:extLst>
              <a:ext uri="{FF2B5EF4-FFF2-40B4-BE49-F238E27FC236}">
                <a16:creationId xmlns:a16="http://schemas.microsoft.com/office/drawing/2014/main" id="{6D7B595D-A4CB-41A0-BA44-0E84D9A406B9}"/>
              </a:ext>
            </a:extLst>
          </p:cNvPr>
          <p:cNvPicPr>
            <a:picLocks noChangeAspect="1"/>
          </p:cNvPicPr>
          <p:nvPr/>
        </p:nvPicPr>
        <p:blipFill>
          <a:blip r:embed="rId4"/>
          <a:stretch>
            <a:fillRect/>
          </a:stretch>
        </p:blipFill>
        <p:spPr>
          <a:xfrm>
            <a:off x="4444955" y="1324137"/>
            <a:ext cx="3451245" cy="2255715"/>
          </a:xfrm>
          <a:prstGeom prst="rect">
            <a:avLst/>
          </a:prstGeom>
        </p:spPr>
      </p:pic>
      <p:pic>
        <p:nvPicPr>
          <p:cNvPr id="10" name="Picture 9">
            <a:extLst>
              <a:ext uri="{FF2B5EF4-FFF2-40B4-BE49-F238E27FC236}">
                <a16:creationId xmlns:a16="http://schemas.microsoft.com/office/drawing/2014/main" id="{3122DDC0-8247-43C8-B91C-F7B52FFB0F04}"/>
              </a:ext>
            </a:extLst>
          </p:cNvPr>
          <p:cNvPicPr>
            <a:picLocks noChangeAspect="1"/>
          </p:cNvPicPr>
          <p:nvPr/>
        </p:nvPicPr>
        <p:blipFill>
          <a:blip r:embed="rId5"/>
          <a:stretch>
            <a:fillRect/>
          </a:stretch>
        </p:blipFill>
        <p:spPr>
          <a:xfrm>
            <a:off x="7379020" y="1372399"/>
            <a:ext cx="5288213" cy="3456349"/>
          </a:xfrm>
          <a:prstGeom prst="rect">
            <a:avLst/>
          </a:prstGeom>
        </p:spPr>
      </p:pic>
      <p:pic>
        <p:nvPicPr>
          <p:cNvPr id="13" name="Picture 12">
            <a:extLst>
              <a:ext uri="{FF2B5EF4-FFF2-40B4-BE49-F238E27FC236}">
                <a16:creationId xmlns:a16="http://schemas.microsoft.com/office/drawing/2014/main" id="{2D4695B8-DF4A-4579-8508-2F8F3F665608}"/>
              </a:ext>
            </a:extLst>
          </p:cNvPr>
          <p:cNvPicPr>
            <a:picLocks noChangeAspect="1"/>
          </p:cNvPicPr>
          <p:nvPr/>
        </p:nvPicPr>
        <p:blipFill>
          <a:blip r:embed="rId6"/>
          <a:stretch>
            <a:fillRect/>
          </a:stretch>
        </p:blipFill>
        <p:spPr>
          <a:xfrm>
            <a:off x="657911" y="4026074"/>
            <a:ext cx="5603580" cy="3662471"/>
          </a:xfrm>
          <a:prstGeom prst="rect">
            <a:avLst/>
          </a:prstGeom>
        </p:spPr>
      </p:pic>
      <p:pic>
        <p:nvPicPr>
          <p:cNvPr id="14" name="Picture 13">
            <a:extLst>
              <a:ext uri="{FF2B5EF4-FFF2-40B4-BE49-F238E27FC236}">
                <a16:creationId xmlns:a16="http://schemas.microsoft.com/office/drawing/2014/main" id="{1C56B137-0ECB-4000-AB9E-90C1F9C36D32}"/>
              </a:ext>
            </a:extLst>
          </p:cNvPr>
          <p:cNvPicPr>
            <a:picLocks noChangeAspect="1"/>
          </p:cNvPicPr>
          <p:nvPr/>
        </p:nvPicPr>
        <p:blipFill>
          <a:blip r:embed="rId7"/>
          <a:stretch>
            <a:fillRect/>
          </a:stretch>
        </p:blipFill>
        <p:spPr>
          <a:xfrm>
            <a:off x="6347428" y="4019555"/>
            <a:ext cx="5596613" cy="3657917"/>
          </a:xfrm>
          <a:prstGeom prst="rect">
            <a:avLst/>
          </a:prstGeom>
        </p:spPr>
      </p:pic>
    </p:spTree>
    <p:extLst>
      <p:ext uri="{BB962C8B-B14F-4D97-AF65-F5344CB8AC3E}">
        <p14:creationId xmlns:p14="http://schemas.microsoft.com/office/powerpoint/2010/main" val="1863807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4715DB5-757A-48F8-80ED-B2F90F995A72}"/>
              </a:ext>
            </a:extLst>
          </p:cNvPr>
          <p:cNvPicPr>
            <a:picLocks noChangeAspect="1"/>
          </p:cNvPicPr>
          <p:nvPr/>
        </p:nvPicPr>
        <p:blipFill>
          <a:blip r:embed="rId3"/>
          <a:stretch>
            <a:fillRect/>
          </a:stretch>
        </p:blipFill>
        <p:spPr>
          <a:xfrm>
            <a:off x="4863389" y="3284984"/>
            <a:ext cx="5410059" cy="3535986"/>
          </a:xfrm>
          <a:prstGeom prst="rect">
            <a:avLst/>
          </a:prstGeom>
        </p:spPr>
      </p:pic>
      <p:pic>
        <p:nvPicPr>
          <p:cNvPr id="15" name="Picture 14">
            <a:extLst>
              <a:ext uri="{FF2B5EF4-FFF2-40B4-BE49-F238E27FC236}">
                <a16:creationId xmlns:a16="http://schemas.microsoft.com/office/drawing/2014/main" id="{1DC4F6E3-2E7A-441E-BAC8-0A1BFC5A048F}"/>
              </a:ext>
            </a:extLst>
          </p:cNvPr>
          <p:cNvPicPr>
            <a:picLocks noChangeAspect="1"/>
          </p:cNvPicPr>
          <p:nvPr/>
        </p:nvPicPr>
        <p:blipFill>
          <a:blip r:embed="rId4"/>
          <a:stretch>
            <a:fillRect/>
          </a:stretch>
        </p:blipFill>
        <p:spPr>
          <a:xfrm>
            <a:off x="1863644" y="1224678"/>
            <a:ext cx="5410059" cy="3535986"/>
          </a:xfrm>
          <a:prstGeom prst="rect">
            <a:avLst/>
          </a:prstGeom>
        </p:spPr>
      </p:pic>
      <p:sp>
        <p:nvSpPr>
          <p:cNvPr id="2" name="Title 1"/>
          <p:cNvSpPr>
            <a:spLocks noGrp="1"/>
          </p:cNvSpPr>
          <p:nvPr>
            <p:ph type="title"/>
          </p:nvPr>
        </p:nvSpPr>
        <p:spPr>
          <a:xfrm>
            <a:off x="143340" y="164283"/>
            <a:ext cx="11617291" cy="630238"/>
          </a:xfrm>
        </p:spPr>
        <p:txBody>
          <a:bodyPr/>
          <a:lstStyle/>
          <a:p>
            <a:r>
              <a:rPr lang="en-GB" sz="4000" dirty="0">
                <a:latin typeface="Source Sans Pro Light" panose="020B0403030403020204" pitchFamily="34" charset="0"/>
                <a:ea typeface="Source Sans Pro Light" panose="020B0403030403020204" pitchFamily="34" charset="0"/>
              </a:rPr>
              <a:t>Illicit tobacco attitudes</a:t>
            </a:r>
          </a:p>
        </p:txBody>
      </p:sp>
      <p:sp>
        <p:nvSpPr>
          <p:cNvPr id="4" name="TextBox 3">
            <a:extLst>
              <a:ext uri="{FF2B5EF4-FFF2-40B4-BE49-F238E27FC236}">
                <a16:creationId xmlns:a16="http://schemas.microsoft.com/office/drawing/2014/main" id="{5045B2FF-0D5A-4544-AE16-B155AC3F3DEC}"/>
              </a:ext>
            </a:extLst>
          </p:cNvPr>
          <p:cNvSpPr txBox="1"/>
          <p:nvPr/>
        </p:nvSpPr>
        <p:spPr>
          <a:xfrm>
            <a:off x="4048675" y="908720"/>
            <a:ext cx="2016224" cy="338554"/>
          </a:xfrm>
          <a:prstGeom prst="rect">
            <a:avLst/>
          </a:prstGeom>
          <a:solidFill>
            <a:srgbClr val="FECF37"/>
          </a:solidFill>
        </p:spPr>
        <p:txBody>
          <a:bodyPr wrap="square" rtlCol="0">
            <a:spAutoFit/>
          </a:bodyPr>
          <a:lstStyle/>
          <a:p>
            <a:pPr algn="ctr"/>
            <a:r>
              <a:rPr lang="en-GB" sz="1600" dirty="0">
                <a:latin typeface="+mn-lt"/>
              </a:rPr>
              <a:t>Smokers</a:t>
            </a:r>
          </a:p>
        </p:txBody>
      </p:sp>
      <p:sp>
        <p:nvSpPr>
          <p:cNvPr id="14" name="TextBox 13">
            <a:extLst>
              <a:ext uri="{FF2B5EF4-FFF2-40B4-BE49-F238E27FC236}">
                <a16:creationId xmlns:a16="http://schemas.microsoft.com/office/drawing/2014/main" id="{FAFD5732-BDBD-4BF0-ABF9-E1C3192AF0AB}"/>
              </a:ext>
            </a:extLst>
          </p:cNvPr>
          <p:cNvSpPr txBox="1"/>
          <p:nvPr/>
        </p:nvSpPr>
        <p:spPr>
          <a:xfrm>
            <a:off x="6096000" y="908720"/>
            <a:ext cx="2016224" cy="338554"/>
          </a:xfrm>
          <a:prstGeom prst="rect">
            <a:avLst/>
          </a:prstGeom>
          <a:solidFill>
            <a:srgbClr val="00B0F0"/>
          </a:solidFill>
        </p:spPr>
        <p:txBody>
          <a:bodyPr wrap="square" rtlCol="0">
            <a:spAutoFit/>
          </a:bodyPr>
          <a:lstStyle/>
          <a:p>
            <a:pPr algn="ctr"/>
            <a:r>
              <a:rPr lang="en-GB" sz="1600" dirty="0">
                <a:latin typeface="+mn-lt"/>
              </a:rPr>
              <a:t>Non-smokers</a:t>
            </a:r>
          </a:p>
        </p:txBody>
      </p:sp>
      <p:sp>
        <p:nvSpPr>
          <p:cNvPr id="27" name="TextBox 26">
            <a:extLst>
              <a:ext uri="{FF2B5EF4-FFF2-40B4-BE49-F238E27FC236}">
                <a16:creationId xmlns:a16="http://schemas.microsoft.com/office/drawing/2014/main" id="{F565DA28-6CEF-4BE5-8609-269540FBFBE3}"/>
              </a:ext>
            </a:extLst>
          </p:cNvPr>
          <p:cNvSpPr txBox="1"/>
          <p:nvPr/>
        </p:nvSpPr>
        <p:spPr>
          <a:xfrm>
            <a:off x="568524" y="5817458"/>
            <a:ext cx="11089232" cy="707886"/>
          </a:xfrm>
          <a:prstGeom prst="rect">
            <a:avLst/>
          </a:prstGeom>
          <a:noFill/>
        </p:spPr>
        <p:txBody>
          <a:bodyPr wrap="square" rtlCol="0">
            <a:spAutoFit/>
          </a:bodyPr>
          <a:lstStyle/>
          <a:p>
            <a:pPr algn="ctr"/>
            <a:r>
              <a:rPr lang="en-GB" sz="2000" b="1" dirty="0">
                <a:solidFill>
                  <a:srgbClr val="25303B"/>
                </a:solidFill>
                <a:latin typeface="Source Sans Pro Light" panose="020B0403030403020204" pitchFamily="34" charset="0"/>
                <a:ea typeface="Source Sans Pro Light" panose="020B0403030403020204" pitchFamily="34" charset="0"/>
              </a:rPr>
              <a:t>Non-smokers</a:t>
            </a:r>
            <a:r>
              <a:rPr lang="en-GB" sz="2000" dirty="0">
                <a:solidFill>
                  <a:srgbClr val="25303B"/>
                </a:solidFill>
                <a:latin typeface="Source Sans Pro Light" panose="020B0403030403020204" pitchFamily="34" charset="0"/>
                <a:ea typeface="Source Sans Pro Light" panose="020B0403030403020204" pitchFamily="34" charset="0"/>
              </a:rPr>
              <a:t> have </a:t>
            </a:r>
            <a:r>
              <a:rPr lang="en-GB" sz="2000" b="1" dirty="0">
                <a:solidFill>
                  <a:srgbClr val="25303B"/>
                </a:solidFill>
                <a:latin typeface="Source Sans Pro Light" panose="020B0403030403020204" pitchFamily="34" charset="0"/>
                <a:ea typeface="Source Sans Pro Light" panose="020B0403030403020204" pitchFamily="34" charset="0"/>
              </a:rPr>
              <a:t>higher agreement levels</a:t>
            </a:r>
            <a:r>
              <a:rPr lang="en-GB" sz="2000" dirty="0">
                <a:solidFill>
                  <a:srgbClr val="25303B"/>
                </a:solidFill>
                <a:latin typeface="Source Sans Pro Light" panose="020B0403030403020204" pitchFamily="34" charset="0"/>
                <a:ea typeface="Source Sans Pro Light" panose="020B0403030403020204" pitchFamily="34" charset="0"/>
              </a:rPr>
              <a:t> than </a:t>
            </a:r>
            <a:r>
              <a:rPr lang="en-GB" sz="2000" b="1" dirty="0">
                <a:solidFill>
                  <a:srgbClr val="25303B"/>
                </a:solidFill>
                <a:latin typeface="Source Sans Pro Light" panose="020B0403030403020204" pitchFamily="34" charset="0"/>
                <a:ea typeface="Source Sans Pro Light" panose="020B0403030403020204" pitchFamily="34" charset="0"/>
              </a:rPr>
              <a:t>smokers</a:t>
            </a:r>
            <a:r>
              <a:rPr lang="en-GB" sz="2000" dirty="0">
                <a:solidFill>
                  <a:srgbClr val="25303B"/>
                </a:solidFill>
                <a:latin typeface="Source Sans Pro Light" panose="020B0403030403020204" pitchFamily="34" charset="0"/>
                <a:ea typeface="Source Sans Pro Light" panose="020B0403030403020204" pitchFamily="34" charset="0"/>
              </a:rPr>
              <a:t>, although </a:t>
            </a:r>
            <a:r>
              <a:rPr lang="en-GB" sz="2000" b="1" dirty="0">
                <a:solidFill>
                  <a:srgbClr val="25303B"/>
                </a:solidFill>
                <a:latin typeface="Source Sans Pro Light" panose="020B0403030403020204" pitchFamily="34" charset="0"/>
                <a:ea typeface="Source Sans Pro Light" panose="020B0403030403020204" pitchFamily="34" charset="0"/>
              </a:rPr>
              <a:t>agreement</a:t>
            </a:r>
            <a:r>
              <a:rPr lang="en-GB" sz="2000" dirty="0">
                <a:solidFill>
                  <a:srgbClr val="25303B"/>
                </a:solidFill>
                <a:latin typeface="Source Sans Pro Light" panose="020B0403030403020204" pitchFamily="34" charset="0"/>
                <a:ea typeface="Source Sans Pro Light" panose="020B0403030403020204" pitchFamily="34" charset="0"/>
              </a:rPr>
              <a:t> begins to </a:t>
            </a:r>
            <a:r>
              <a:rPr lang="en-GB" sz="2000" b="1" dirty="0">
                <a:solidFill>
                  <a:srgbClr val="25303B"/>
                </a:solidFill>
                <a:latin typeface="Source Sans Pro Light" panose="020B0403030403020204" pitchFamily="34" charset="0"/>
                <a:ea typeface="Source Sans Pro Light" panose="020B0403030403020204" pitchFamily="34" charset="0"/>
              </a:rPr>
              <a:t>converge</a:t>
            </a:r>
            <a:r>
              <a:rPr lang="en-GB" sz="2000" dirty="0">
                <a:solidFill>
                  <a:srgbClr val="25303B"/>
                </a:solidFill>
                <a:latin typeface="Source Sans Pro Light" panose="020B0403030403020204" pitchFamily="34" charset="0"/>
                <a:ea typeface="Source Sans Pro Light" panose="020B0403030403020204" pitchFamily="34" charset="0"/>
              </a:rPr>
              <a:t> once any impact to </a:t>
            </a:r>
            <a:r>
              <a:rPr lang="en-GB" sz="2000" b="1" dirty="0">
                <a:solidFill>
                  <a:srgbClr val="25303B"/>
                </a:solidFill>
                <a:latin typeface="Source Sans Pro Light" panose="020B0403030403020204" pitchFamily="34" charset="0"/>
                <a:ea typeface="Source Sans Pro Light" panose="020B0403030403020204" pitchFamily="34" charset="0"/>
              </a:rPr>
              <a:t>children</a:t>
            </a:r>
            <a:r>
              <a:rPr lang="en-GB" sz="2000" dirty="0">
                <a:solidFill>
                  <a:srgbClr val="25303B"/>
                </a:solidFill>
                <a:latin typeface="Source Sans Pro Light" panose="020B0403030403020204" pitchFamily="34" charset="0"/>
                <a:ea typeface="Source Sans Pro Light" panose="020B0403030403020204" pitchFamily="34" charset="0"/>
              </a:rPr>
              <a:t> are factored in and the harm it can cause</a:t>
            </a:r>
          </a:p>
        </p:txBody>
      </p:sp>
      <p:cxnSp>
        <p:nvCxnSpPr>
          <p:cNvPr id="5" name="Straight Connector 4">
            <a:extLst>
              <a:ext uri="{FF2B5EF4-FFF2-40B4-BE49-F238E27FC236}">
                <a16:creationId xmlns:a16="http://schemas.microsoft.com/office/drawing/2014/main" id="{11341498-DFA2-490A-AB64-51DCF2439EDD}"/>
              </a:ext>
            </a:extLst>
          </p:cNvPr>
          <p:cNvCxnSpPr/>
          <p:nvPr/>
        </p:nvCxnSpPr>
        <p:spPr bwMode="auto">
          <a:xfrm>
            <a:off x="263352" y="3356992"/>
            <a:ext cx="11593288" cy="0"/>
          </a:xfrm>
          <a:prstGeom prst="line">
            <a:avLst/>
          </a:prstGeom>
          <a:noFill/>
          <a:ln w="9525" cap="flat" cmpd="sng" algn="ctr">
            <a:solidFill>
              <a:schemeClr val="bg1">
                <a:lumMod val="65000"/>
              </a:schemeClr>
            </a:solidFill>
            <a:prstDash val="solid"/>
            <a:round/>
            <a:headEnd type="none" w="med" len="med"/>
            <a:tailEnd type="none" w="med" len="med"/>
          </a:ln>
          <a:effectLst/>
        </p:spPr>
      </p:cxnSp>
      <p:pic>
        <p:nvPicPr>
          <p:cNvPr id="6" name="Picture 5">
            <a:extLst>
              <a:ext uri="{FF2B5EF4-FFF2-40B4-BE49-F238E27FC236}">
                <a16:creationId xmlns:a16="http://schemas.microsoft.com/office/drawing/2014/main" id="{A44749E4-7161-4887-9DFF-E447AB2448E6}"/>
              </a:ext>
            </a:extLst>
          </p:cNvPr>
          <p:cNvPicPr>
            <a:picLocks noChangeAspect="1"/>
          </p:cNvPicPr>
          <p:nvPr/>
        </p:nvPicPr>
        <p:blipFill>
          <a:blip r:embed="rId5"/>
          <a:stretch>
            <a:fillRect/>
          </a:stretch>
        </p:blipFill>
        <p:spPr>
          <a:xfrm>
            <a:off x="7864657" y="3284984"/>
            <a:ext cx="5410059" cy="3535986"/>
          </a:xfrm>
          <a:prstGeom prst="rect">
            <a:avLst/>
          </a:prstGeom>
        </p:spPr>
      </p:pic>
      <p:pic>
        <p:nvPicPr>
          <p:cNvPr id="9" name="Picture 8">
            <a:extLst>
              <a:ext uri="{FF2B5EF4-FFF2-40B4-BE49-F238E27FC236}">
                <a16:creationId xmlns:a16="http://schemas.microsoft.com/office/drawing/2014/main" id="{5F728818-59AC-4608-A33F-33D3A087F625}"/>
              </a:ext>
            </a:extLst>
          </p:cNvPr>
          <p:cNvPicPr>
            <a:picLocks noChangeAspect="1"/>
          </p:cNvPicPr>
          <p:nvPr/>
        </p:nvPicPr>
        <p:blipFill>
          <a:blip r:embed="rId6"/>
          <a:stretch>
            <a:fillRect/>
          </a:stretch>
        </p:blipFill>
        <p:spPr>
          <a:xfrm>
            <a:off x="7820056" y="1233603"/>
            <a:ext cx="5410059" cy="3535986"/>
          </a:xfrm>
          <a:prstGeom prst="rect">
            <a:avLst/>
          </a:prstGeom>
        </p:spPr>
      </p:pic>
      <p:pic>
        <p:nvPicPr>
          <p:cNvPr id="12" name="Picture 11">
            <a:extLst>
              <a:ext uri="{FF2B5EF4-FFF2-40B4-BE49-F238E27FC236}">
                <a16:creationId xmlns:a16="http://schemas.microsoft.com/office/drawing/2014/main" id="{404E64A8-2A60-4436-9E46-C28E78A612A7}"/>
              </a:ext>
            </a:extLst>
          </p:cNvPr>
          <p:cNvPicPr>
            <a:picLocks noChangeAspect="1"/>
          </p:cNvPicPr>
          <p:nvPr/>
        </p:nvPicPr>
        <p:blipFill>
          <a:blip r:embed="rId7"/>
          <a:stretch>
            <a:fillRect/>
          </a:stretch>
        </p:blipFill>
        <p:spPr>
          <a:xfrm>
            <a:off x="4871303" y="1233603"/>
            <a:ext cx="5410059" cy="3535986"/>
          </a:xfrm>
          <a:prstGeom prst="rect">
            <a:avLst/>
          </a:prstGeom>
        </p:spPr>
      </p:pic>
      <p:pic>
        <p:nvPicPr>
          <p:cNvPr id="13" name="Picture 12">
            <a:extLst>
              <a:ext uri="{FF2B5EF4-FFF2-40B4-BE49-F238E27FC236}">
                <a16:creationId xmlns:a16="http://schemas.microsoft.com/office/drawing/2014/main" id="{F9E4CDB0-184E-474B-8324-78B325EEE6F2}"/>
              </a:ext>
            </a:extLst>
          </p:cNvPr>
          <p:cNvPicPr>
            <a:picLocks noChangeAspect="1"/>
          </p:cNvPicPr>
          <p:nvPr/>
        </p:nvPicPr>
        <p:blipFill>
          <a:blip r:embed="rId8"/>
          <a:stretch>
            <a:fillRect/>
          </a:stretch>
        </p:blipFill>
        <p:spPr>
          <a:xfrm>
            <a:off x="1880257" y="3284984"/>
            <a:ext cx="5410059" cy="3535986"/>
          </a:xfrm>
          <a:prstGeom prst="rect">
            <a:avLst/>
          </a:prstGeom>
        </p:spPr>
      </p:pic>
      <p:pic>
        <p:nvPicPr>
          <p:cNvPr id="16" name="Picture 15">
            <a:extLst>
              <a:ext uri="{FF2B5EF4-FFF2-40B4-BE49-F238E27FC236}">
                <a16:creationId xmlns:a16="http://schemas.microsoft.com/office/drawing/2014/main" id="{55A71DF5-50D5-4335-8A46-B2F504BEE004}"/>
              </a:ext>
            </a:extLst>
          </p:cNvPr>
          <p:cNvPicPr>
            <a:picLocks noChangeAspect="1"/>
          </p:cNvPicPr>
          <p:nvPr/>
        </p:nvPicPr>
        <p:blipFill>
          <a:blip r:embed="rId9"/>
          <a:stretch>
            <a:fillRect/>
          </a:stretch>
        </p:blipFill>
        <p:spPr>
          <a:xfrm>
            <a:off x="-1126207" y="3284984"/>
            <a:ext cx="5410059" cy="3535986"/>
          </a:xfrm>
          <a:prstGeom prst="rect">
            <a:avLst/>
          </a:prstGeom>
        </p:spPr>
      </p:pic>
      <p:pic>
        <p:nvPicPr>
          <p:cNvPr id="17" name="Picture 16">
            <a:extLst>
              <a:ext uri="{FF2B5EF4-FFF2-40B4-BE49-F238E27FC236}">
                <a16:creationId xmlns:a16="http://schemas.microsoft.com/office/drawing/2014/main" id="{2FBEF4C9-1234-4DDC-B474-E5CCE37FA203}"/>
              </a:ext>
            </a:extLst>
          </p:cNvPr>
          <p:cNvPicPr>
            <a:picLocks noChangeAspect="1"/>
          </p:cNvPicPr>
          <p:nvPr/>
        </p:nvPicPr>
        <p:blipFill>
          <a:blip r:embed="rId10"/>
          <a:stretch>
            <a:fillRect/>
          </a:stretch>
        </p:blipFill>
        <p:spPr>
          <a:xfrm>
            <a:off x="-1113097" y="1233603"/>
            <a:ext cx="5410059" cy="3535986"/>
          </a:xfrm>
          <a:prstGeom prst="rect">
            <a:avLst/>
          </a:prstGeom>
        </p:spPr>
      </p:pic>
      <p:sp>
        <p:nvSpPr>
          <p:cNvPr id="25" name="TextBox 24">
            <a:extLst>
              <a:ext uri="{FF2B5EF4-FFF2-40B4-BE49-F238E27FC236}">
                <a16:creationId xmlns:a16="http://schemas.microsoft.com/office/drawing/2014/main" id="{55AD6C18-F42D-4A5C-86A5-0E5DB525D92E}"/>
              </a:ext>
            </a:extLst>
          </p:cNvPr>
          <p:cNvSpPr txBox="1"/>
          <p:nvPr/>
        </p:nvSpPr>
        <p:spPr>
          <a:xfrm>
            <a:off x="767408" y="5408044"/>
            <a:ext cx="2016224" cy="338554"/>
          </a:xfrm>
          <a:prstGeom prst="rect">
            <a:avLst/>
          </a:prstGeom>
          <a:solidFill>
            <a:srgbClr val="C00000"/>
          </a:solidFill>
        </p:spPr>
        <p:txBody>
          <a:bodyPr wrap="square" rtlCol="0">
            <a:spAutoFit/>
          </a:bodyPr>
          <a:lstStyle/>
          <a:p>
            <a:pPr algn="ctr"/>
            <a:r>
              <a:rPr lang="en-GB" sz="1600" dirty="0">
                <a:solidFill>
                  <a:schemeClr val="bg1"/>
                </a:solidFill>
                <a:latin typeface="+mn-lt"/>
              </a:rPr>
              <a:t>Disagree strongly</a:t>
            </a:r>
          </a:p>
        </p:txBody>
      </p:sp>
      <p:sp>
        <p:nvSpPr>
          <p:cNvPr id="26" name="TextBox 25">
            <a:extLst>
              <a:ext uri="{FF2B5EF4-FFF2-40B4-BE49-F238E27FC236}">
                <a16:creationId xmlns:a16="http://schemas.microsoft.com/office/drawing/2014/main" id="{0A3879F4-DB20-4F1B-A189-26713B4E170A}"/>
              </a:ext>
            </a:extLst>
          </p:cNvPr>
          <p:cNvSpPr txBox="1"/>
          <p:nvPr/>
        </p:nvSpPr>
        <p:spPr>
          <a:xfrm>
            <a:off x="2831867" y="5408044"/>
            <a:ext cx="2016224" cy="338554"/>
          </a:xfrm>
          <a:prstGeom prst="rect">
            <a:avLst/>
          </a:prstGeom>
          <a:solidFill>
            <a:srgbClr val="FF7D7D"/>
          </a:solidFill>
        </p:spPr>
        <p:txBody>
          <a:bodyPr wrap="square" rtlCol="0">
            <a:spAutoFit/>
          </a:bodyPr>
          <a:lstStyle/>
          <a:p>
            <a:pPr algn="ctr"/>
            <a:r>
              <a:rPr lang="en-GB" sz="1600" dirty="0">
                <a:solidFill>
                  <a:schemeClr val="bg1"/>
                </a:solidFill>
                <a:latin typeface="+mn-lt"/>
              </a:rPr>
              <a:t>Disagree slightly</a:t>
            </a:r>
          </a:p>
        </p:txBody>
      </p:sp>
      <p:sp>
        <p:nvSpPr>
          <p:cNvPr id="28" name="TextBox 27">
            <a:extLst>
              <a:ext uri="{FF2B5EF4-FFF2-40B4-BE49-F238E27FC236}">
                <a16:creationId xmlns:a16="http://schemas.microsoft.com/office/drawing/2014/main" id="{510C225C-450E-4688-A25A-4268114BD964}"/>
              </a:ext>
            </a:extLst>
          </p:cNvPr>
          <p:cNvSpPr txBox="1"/>
          <p:nvPr/>
        </p:nvSpPr>
        <p:spPr>
          <a:xfrm>
            <a:off x="4897980" y="5404115"/>
            <a:ext cx="2016224" cy="338554"/>
          </a:xfrm>
          <a:prstGeom prst="rect">
            <a:avLst/>
          </a:prstGeom>
          <a:solidFill>
            <a:schemeClr val="tx1"/>
          </a:solidFill>
        </p:spPr>
        <p:txBody>
          <a:bodyPr wrap="square" rtlCol="0">
            <a:spAutoFit/>
          </a:bodyPr>
          <a:lstStyle/>
          <a:p>
            <a:pPr algn="ctr"/>
            <a:r>
              <a:rPr lang="en-GB" sz="1600" dirty="0">
                <a:solidFill>
                  <a:schemeClr val="bg1"/>
                </a:solidFill>
                <a:latin typeface="+mn-lt"/>
              </a:rPr>
              <a:t>Neither</a:t>
            </a:r>
          </a:p>
        </p:txBody>
      </p:sp>
      <p:sp>
        <p:nvSpPr>
          <p:cNvPr id="29" name="TextBox 28">
            <a:extLst>
              <a:ext uri="{FF2B5EF4-FFF2-40B4-BE49-F238E27FC236}">
                <a16:creationId xmlns:a16="http://schemas.microsoft.com/office/drawing/2014/main" id="{19429494-8FEE-48A1-8D6C-197DE24362AF}"/>
              </a:ext>
            </a:extLst>
          </p:cNvPr>
          <p:cNvSpPr txBox="1"/>
          <p:nvPr/>
        </p:nvSpPr>
        <p:spPr>
          <a:xfrm>
            <a:off x="6958805" y="5415364"/>
            <a:ext cx="2016224" cy="338554"/>
          </a:xfrm>
          <a:prstGeom prst="rect">
            <a:avLst/>
          </a:prstGeom>
          <a:solidFill>
            <a:srgbClr val="92D050"/>
          </a:solidFill>
        </p:spPr>
        <p:txBody>
          <a:bodyPr wrap="square" rtlCol="0">
            <a:spAutoFit/>
          </a:bodyPr>
          <a:lstStyle/>
          <a:p>
            <a:pPr algn="ctr"/>
            <a:r>
              <a:rPr lang="en-GB" sz="1600" dirty="0">
                <a:solidFill>
                  <a:schemeClr val="bg1"/>
                </a:solidFill>
                <a:latin typeface="+mn-lt"/>
              </a:rPr>
              <a:t>Agree slightly</a:t>
            </a:r>
          </a:p>
        </p:txBody>
      </p:sp>
      <p:sp>
        <p:nvSpPr>
          <p:cNvPr id="30" name="TextBox 29">
            <a:extLst>
              <a:ext uri="{FF2B5EF4-FFF2-40B4-BE49-F238E27FC236}">
                <a16:creationId xmlns:a16="http://schemas.microsoft.com/office/drawing/2014/main" id="{1C91DA98-754A-4053-A05D-AAFE2D40F3BD}"/>
              </a:ext>
            </a:extLst>
          </p:cNvPr>
          <p:cNvSpPr txBox="1"/>
          <p:nvPr/>
        </p:nvSpPr>
        <p:spPr>
          <a:xfrm>
            <a:off x="9019630" y="5414555"/>
            <a:ext cx="2016224" cy="338554"/>
          </a:xfrm>
          <a:prstGeom prst="rect">
            <a:avLst/>
          </a:prstGeom>
          <a:solidFill>
            <a:srgbClr val="008000"/>
          </a:solidFill>
        </p:spPr>
        <p:txBody>
          <a:bodyPr wrap="square" rtlCol="0">
            <a:spAutoFit/>
          </a:bodyPr>
          <a:lstStyle/>
          <a:p>
            <a:pPr algn="ctr"/>
            <a:r>
              <a:rPr lang="en-GB" sz="1600" dirty="0">
                <a:solidFill>
                  <a:schemeClr val="bg1"/>
                </a:solidFill>
                <a:latin typeface="+mn-lt"/>
              </a:rPr>
              <a:t>Agree strongly</a:t>
            </a:r>
          </a:p>
        </p:txBody>
      </p:sp>
    </p:spTree>
    <p:extLst>
      <p:ext uri="{BB962C8B-B14F-4D97-AF65-F5344CB8AC3E}">
        <p14:creationId xmlns:p14="http://schemas.microsoft.com/office/powerpoint/2010/main" val="10067563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40" y="184150"/>
            <a:ext cx="11617291" cy="630238"/>
          </a:xfrm>
        </p:spPr>
        <p:txBody>
          <a:bodyPr/>
          <a:lstStyle/>
          <a:p>
            <a:r>
              <a:rPr lang="en-GB" sz="4000" dirty="0">
                <a:latin typeface="Source Sans Pro Light" panose="020B0403030403020204" pitchFamily="34" charset="0"/>
                <a:ea typeface="Source Sans Pro Light" panose="020B0403030403020204" pitchFamily="34" charset="0"/>
              </a:rPr>
              <a:t>Comfort with illicit tobacco</a:t>
            </a:r>
          </a:p>
        </p:txBody>
      </p:sp>
      <p:sp>
        <p:nvSpPr>
          <p:cNvPr id="16" name="TextBox 15">
            <a:extLst>
              <a:ext uri="{FF2B5EF4-FFF2-40B4-BE49-F238E27FC236}">
                <a16:creationId xmlns:a16="http://schemas.microsoft.com/office/drawing/2014/main" id="{81A7DB5D-7BC3-47FA-9FD1-FE9725B1F1B3}"/>
              </a:ext>
            </a:extLst>
          </p:cNvPr>
          <p:cNvSpPr txBox="1"/>
          <p:nvPr/>
        </p:nvSpPr>
        <p:spPr>
          <a:xfrm>
            <a:off x="143340" y="980728"/>
            <a:ext cx="11857316" cy="1323439"/>
          </a:xfrm>
          <a:prstGeom prst="rect">
            <a:avLst/>
          </a:prstGeom>
          <a:noFill/>
        </p:spPr>
        <p:txBody>
          <a:bodyPr wrap="square" rtlCol="0">
            <a:spAutoFit/>
          </a:bodyPr>
          <a:lstStyle/>
          <a:p>
            <a:pPr algn="ctr"/>
            <a:r>
              <a:rPr lang="en-GB" sz="2000" dirty="0">
                <a:solidFill>
                  <a:srgbClr val="25303B"/>
                </a:solidFill>
                <a:latin typeface="Source Sans Pro Light" panose="020B0403030403020204" pitchFamily="34" charset="0"/>
                <a:ea typeface="Source Sans Pro Light" panose="020B0403030403020204" pitchFamily="34" charset="0"/>
              </a:rPr>
              <a:t>Four of the key attitude statements are combined to measure an overall comfort score.</a:t>
            </a:r>
          </a:p>
          <a:p>
            <a:pPr algn="ctr"/>
            <a:endParaRPr lang="en-GB" sz="1000" dirty="0">
              <a:solidFill>
                <a:srgbClr val="25303B"/>
              </a:solidFill>
              <a:latin typeface="Source Sans Pro Light" panose="020B0403030403020204" pitchFamily="34" charset="0"/>
              <a:ea typeface="Source Sans Pro Light" panose="020B0403030403020204" pitchFamily="34" charset="0"/>
            </a:endParaRPr>
          </a:p>
          <a:p>
            <a:pPr algn="ctr"/>
            <a:r>
              <a:rPr lang="en-GB" sz="2000" dirty="0">
                <a:solidFill>
                  <a:srgbClr val="25303B"/>
                </a:solidFill>
                <a:latin typeface="Source Sans Pro Light" panose="020B0403030403020204" pitchFamily="34" charset="0"/>
                <a:ea typeface="Source Sans Pro Light" panose="020B0403030403020204" pitchFamily="34" charset="0"/>
              </a:rPr>
              <a:t>This score is then classified into three groups; </a:t>
            </a:r>
            <a:r>
              <a:rPr lang="en-GB" sz="2000" b="1" dirty="0">
                <a:solidFill>
                  <a:srgbClr val="008000"/>
                </a:solidFill>
                <a:latin typeface="Source Sans Pro Light" panose="020B0403030403020204" pitchFamily="34" charset="0"/>
                <a:ea typeface="Source Sans Pro Light" panose="020B0403030403020204" pitchFamily="34" charset="0"/>
              </a:rPr>
              <a:t>Comfortable</a:t>
            </a:r>
            <a:r>
              <a:rPr lang="en-GB" sz="2000" dirty="0">
                <a:solidFill>
                  <a:srgbClr val="25303B"/>
                </a:solidFill>
                <a:latin typeface="Source Sans Pro Light" panose="020B0403030403020204" pitchFamily="34" charset="0"/>
                <a:ea typeface="Source Sans Pro Light" panose="020B0403030403020204" pitchFamily="34" charset="0"/>
              </a:rPr>
              <a:t>, </a:t>
            </a:r>
            <a:r>
              <a:rPr lang="en-GB" sz="2000" b="1" dirty="0">
                <a:solidFill>
                  <a:srgbClr val="FF7D7D"/>
                </a:solidFill>
                <a:latin typeface="Source Sans Pro Light" panose="020B0403030403020204" pitchFamily="34" charset="0"/>
                <a:ea typeface="Source Sans Pro Light" panose="020B0403030403020204" pitchFamily="34" charset="0"/>
              </a:rPr>
              <a:t>Uncomfortable</a:t>
            </a:r>
            <a:r>
              <a:rPr lang="en-GB" sz="2000" dirty="0">
                <a:solidFill>
                  <a:srgbClr val="25303B"/>
                </a:solidFill>
                <a:latin typeface="Source Sans Pro Light" panose="020B0403030403020204" pitchFamily="34" charset="0"/>
                <a:ea typeface="Source Sans Pro Light" panose="020B0403030403020204" pitchFamily="34" charset="0"/>
              </a:rPr>
              <a:t> and </a:t>
            </a:r>
            <a:r>
              <a:rPr lang="en-GB" sz="2000" b="1" dirty="0">
                <a:solidFill>
                  <a:srgbClr val="C00000"/>
                </a:solidFill>
                <a:latin typeface="Source Sans Pro Light" panose="020B0403030403020204" pitchFamily="34" charset="0"/>
                <a:ea typeface="Source Sans Pro Light" panose="020B0403030403020204" pitchFamily="34" charset="0"/>
              </a:rPr>
              <a:t>Very uncomfortable</a:t>
            </a:r>
            <a:r>
              <a:rPr lang="en-GB" sz="2000" dirty="0">
                <a:solidFill>
                  <a:srgbClr val="25303B"/>
                </a:solidFill>
                <a:latin typeface="Source Sans Pro Light" panose="020B0403030403020204" pitchFamily="34" charset="0"/>
                <a:ea typeface="Source Sans Pro Light" panose="020B0403030403020204" pitchFamily="34" charset="0"/>
              </a:rPr>
              <a:t>.</a:t>
            </a:r>
          </a:p>
          <a:p>
            <a:pPr algn="ctr"/>
            <a:endParaRPr lang="en-GB" sz="1000" dirty="0">
              <a:solidFill>
                <a:srgbClr val="25303B"/>
              </a:solidFill>
              <a:latin typeface="Source Sans Pro Light" panose="020B0403030403020204" pitchFamily="34" charset="0"/>
              <a:ea typeface="Source Sans Pro Light" panose="020B0403030403020204" pitchFamily="34" charset="0"/>
            </a:endParaRPr>
          </a:p>
          <a:p>
            <a:pPr algn="ctr"/>
            <a:r>
              <a:rPr lang="en-GB" sz="2000" dirty="0">
                <a:solidFill>
                  <a:srgbClr val="25303B"/>
                </a:solidFill>
                <a:latin typeface="Source Sans Pro Light" panose="020B0403030403020204" pitchFamily="34" charset="0"/>
                <a:ea typeface="Source Sans Pro Light" panose="020B0403030403020204" pitchFamily="34" charset="0"/>
              </a:rPr>
              <a:t>Comfort classification can give insight into likelihood to report the sale of and purchase of illicit tobacco.</a:t>
            </a:r>
            <a:endParaRPr lang="en-GB" sz="2000" b="1" dirty="0">
              <a:solidFill>
                <a:srgbClr val="25303B"/>
              </a:solidFill>
              <a:latin typeface="Source Sans Pro Light" panose="020B0403030403020204" pitchFamily="34" charset="0"/>
              <a:ea typeface="Source Sans Pro Light" panose="020B0403030403020204" pitchFamily="34" charset="0"/>
            </a:endParaRPr>
          </a:p>
        </p:txBody>
      </p:sp>
      <p:pic>
        <p:nvPicPr>
          <p:cNvPr id="4" name="Picture 3">
            <a:extLst>
              <a:ext uri="{FF2B5EF4-FFF2-40B4-BE49-F238E27FC236}">
                <a16:creationId xmlns:a16="http://schemas.microsoft.com/office/drawing/2014/main" id="{A11A270F-6FD4-4FEA-BBB9-235ADDBD4DB5}"/>
              </a:ext>
            </a:extLst>
          </p:cNvPr>
          <p:cNvPicPr>
            <a:picLocks noChangeAspect="1"/>
          </p:cNvPicPr>
          <p:nvPr/>
        </p:nvPicPr>
        <p:blipFill>
          <a:blip r:embed="rId3"/>
          <a:stretch>
            <a:fillRect/>
          </a:stretch>
        </p:blipFill>
        <p:spPr>
          <a:xfrm>
            <a:off x="1775520" y="2461627"/>
            <a:ext cx="9327688" cy="6096528"/>
          </a:xfrm>
          <a:prstGeom prst="rect">
            <a:avLst/>
          </a:prstGeom>
        </p:spPr>
      </p:pic>
    </p:spTree>
    <p:extLst>
      <p:ext uri="{BB962C8B-B14F-4D97-AF65-F5344CB8AC3E}">
        <p14:creationId xmlns:p14="http://schemas.microsoft.com/office/powerpoint/2010/main" val="16528889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360775-0D1A-4844-B97A-AA6993A4E6AA}"/>
              </a:ext>
            </a:extLst>
          </p:cNvPr>
          <p:cNvSpPr/>
          <p:nvPr/>
        </p:nvSpPr>
        <p:spPr>
          <a:xfrm>
            <a:off x="479375" y="987200"/>
            <a:ext cx="8424935"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3340" y="171450"/>
            <a:ext cx="11617291" cy="630238"/>
          </a:xfrm>
        </p:spPr>
        <p:txBody>
          <a:bodyPr/>
          <a:lstStyle/>
          <a:p>
            <a:r>
              <a:rPr lang="en-GB" sz="4000" dirty="0">
                <a:latin typeface="Source Sans Pro Light" panose="020B0403030403020204" pitchFamily="34" charset="0"/>
                <a:ea typeface="Source Sans Pro Light" panose="020B0403030403020204" pitchFamily="34" charset="0"/>
              </a:rPr>
              <a:t>Comfort with illicit tobacco among smokers</a:t>
            </a:r>
          </a:p>
        </p:txBody>
      </p:sp>
      <p:sp>
        <p:nvSpPr>
          <p:cNvPr id="15" name="TextBox 14">
            <a:extLst>
              <a:ext uri="{FF2B5EF4-FFF2-40B4-BE49-F238E27FC236}">
                <a16:creationId xmlns:a16="http://schemas.microsoft.com/office/drawing/2014/main" id="{8E309EC0-9933-453A-91BD-00917A51B6B3}"/>
              </a:ext>
            </a:extLst>
          </p:cNvPr>
          <p:cNvSpPr txBox="1"/>
          <p:nvPr/>
        </p:nvSpPr>
        <p:spPr>
          <a:xfrm>
            <a:off x="695397" y="979260"/>
            <a:ext cx="7920883"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Comfort levels among smoker sub-groups</a:t>
            </a:r>
          </a:p>
        </p:txBody>
      </p:sp>
      <p:sp>
        <p:nvSpPr>
          <p:cNvPr id="17" name="TextBox 16">
            <a:extLst>
              <a:ext uri="{FF2B5EF4-FFF2-40B4-BE49-F238E27FC236}">
                <a16:creationId xmlns:a16="http://schemas.microsoft.com/office/drawing/2014/main" id="{CE2EFC05-3106-4A55-9548-AE4671D58EF4}"/>
              </a:ext>
            </a:extLst>
          </p:cNvPr>
          <p:cNvSpPr txBox="1"/>
          <p:nvPr/>
        </p:nvSpPr>
        <p:spPr>
          <a:xfrm>
            <a:off x="8915670" y="2767280"/>
            <a:ext cx="3096346" cy="1323439"/>
          </a:xfrm>
          <a:prstGeom prst="rect">
            <a:avLst/>
          </a:prstGeom>
          <a:noFill/>
        </p:spPr>
        <p:txBody>
          <a:bodyPr wrap="square" rtlCol="0">
            <a:spAutoFit/>
          </a:bodyPr>
          <a:lstStyle/>
          <a:p>
            <a:pPr algn="ctr"/>
            <a:r>
              <a:rPr lang="en-GB" sz="2000" dirty="0">
                <a:solidFill>
                  <a:srgbClr val="25303B"/>
                </a:solidFill>
                <a:latin typeface="Source Sans Pro Light" panose="020B0403030403020204" pitchFamily="34" charset="0"/>
                <a:ea typeface="Source Sans Pro Light" panose="020B0403030403020204" pitchFamily="34" charset="0"/>
              </a:rPr>
              <a:t>Profile of those smokers more comfortable toward illicit tobacco largely echoes that of illicit buyers</a:t>
            </a:r>
          </a:p>
        </p:txBody>
      </p:sp>
      <p:pic>
        <p:nvPicPr>
          <p:cNvPr id="3" name="Picture 2">
            <a:extLst>
              <a:ext uri="{FF2B5EF4-FFF2-40B4-BE49-F238E27FC236}">
                <a16:creationId xmlns:a16="http://schemas.microsoft.com/office/drawing/2014/main" id="{0BEEE7B9-1BAA-4A7E-B149-18099BE1ABFD}"/>
              </a:ext>
            </a:extLst>
          </p:cNvPr>
          <p:cNvPicPr>
            <a:picLocks noChangeAspect="1"/>
          </p:cNvPicPr>
          <p:nvPr/>
        </p:nvPicPr>
        <p:blipFill>
          <a:blip r:embed="rId3"/>
          <a:stretch>
            <a:fillRect/>
          </a:stretch>
        </p:blipFill>
        <p:spPr>
          <a:xfrm>
            <a:off x="917670" y="1405172"/>
            <a:ext cx="7798110" cy="5096804"/>
          </a:xfrm>
          <a:prstGeom prst="rect">
            <a:avLst/>
          </a:prstGeom>
        </p:spPr>
      </p:pic>
    </p:spTree>
    <p:extLst>
      <p:ext uri="{BB962C8B-B14F-4D97-AF65-F5344CB8AC3E}">
        <p14:creationId xmlns:p14="http://schemas.microsoft.com/office/powerpoint/2010/main" val="23064990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40" y="167432"/>
            <a:ext cx="11617291" cy="630238"/>
          </a:xfrm>
        </p:spPr>
        <p:txBody>
          <a:bodyPr/>
          <a:lstStyle/>
          <a:p>
            <a:r>
              <a:rPr lang="en-GB" sz="4000" dirty="0">
                <a:latin typeface="Source Sans Pro Light" panose="020B0403030403020204" pitchFamily="34" charset="0"/>
                <a:ea typeface="Source Sans Pro Light" panose="020B0403030403020204" pitchFamily="34" charset="0"/>
              </a:rPr>
              <a:t>Reporting the sale of illicit tobacco</a:t>
            </a:r>
          </a:p>
        </p:txBody>
      </p:sp>
      <p:pic>
        <p:nvPicPr>
          <p:cNvPr id="5" name="Picture 4">
            <a:extLst>
              <a:ext uri="{FF2B5EF4-FFF2-40B4-BE49-F238E27FC236}">
                <a16:creationId xmlns:a16="http://schemas.microsoft.com/office/drawing/2014/main" id="{09B75FCA-CE9E-40D0-B578-17BA8DDAF8B0}"/>
              </a:ext>
            </a:extLst>
          </p:cNvPr>
          <p:cNvPicPr>
            <a:picLocks noChangeAspect="1"/>
          </p:cNvPicPr>
          <p:nvPr/>
        </p:nvPicPr>
        <p:blipFill>
          <a:blip r:embed="rId3"/>
          <a:stretch>
            <a:fillRect/>
          </a:stretch>
        </p:blipFill>
        <p:spPr>
          <a:xfrm>
            <a:off x="-516927" y="1352195"/>
            <a:ext cx="5316782" cy="3475021"/>
          </a:xfrm>
          <a:prstGeom prst="rect">
            <a:avLst/>
          </a:prstGeom>
        </p:spPr>
      </p:pic>
      <p:pic>
        <p:nvPicPr>
          <p:cNvPr id="6" name="Picture 5">
            <a:extLst>
              <a:ext uri="{FF2B5EF4-FFF2-40B4-BE49-F238E27FC236}">
                <a16:creationId xmlns:a16="http://schemas.microsoft.com/office/drawing/2014/main" id="{BF3AB57C-FD7C-4C85-AA77-4ADCB7DC3D41}"/>
              </a:ext>
            </a:extLst>
          </p:cNvPr>
          <p:cNvPicPr>
            <a:picLocks noChangeAspect="1"/>
          </p:cNvPicPr>
          <p:nvPr/>
        </p:nvPicPr>
        <p:blipFill>
          <a:blip r:embed="rId4"/>
          <a:stretch>
            <a:fillRect/>
          </a:stretch>
        </p:blipFill>
        <p:spPr>
          <a:xfrm>
            <a:off x="-516926" y="4028379"/>
            <a:ext cx="5316782" cy="3475021"/>
          </a:xfrm>
          <a:prstGeom prst="rect">
            <a:avLst/>
          </a:prstGeom>
        </p:spPr>
      </p:pic>
      <p:sp>
        <p:nvSpPr>
          <p:cNvPr id="15" name="Rectangle 14">
            <a:extLst>
              <a:ext uri="{FF2B5EF4-FFF2-40B4-BE49-F238E27FC236}">
                <a16:creationId xmlns:a16="http://schemas.microsoft.com/office/drawing/2014/main" id="{E9B43371-8E6F-467D-8FAC-CD6087B51D02}"/>
              </a:ext>
            </a:extLst>
          </p:cNvPr>
          <p:cNvSpPr/>
          <p:nvPr/>
        </p:nvSpPr>
        <p:spPr>
          <a:xfrm>
            <a:off x="551384" y="988942"/>
            <a:ext cx="5471617"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792F515-138A-42BF-B6BE-2A01D5C317E6}"/>
              </a:ext>
            </a:extLst>
          </p:cNvPr>
          <p:cNvSpPr txBox="1"/>
          <p:nvPr/>
        </p:nvSpPr>
        <p:spPr>
          <a:xfrm>
            <a:off x="695397" y="979260"/>
            <a:ext cx="5256587"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Likelihood of reporting (general)</a:t>
            </a:r>
          </a:p>
        </p:txBody>
      </p:sp>
      <p:sp>
        <p:nvSpPr>
          <p:cNvPr id="17" name="Rectangle 16">
            <a:extLst>
              <a:ext uri="{FF2B5EF4-FFF2-40B4-BE49-F238E27FC236}">
                <a16:creationId xmlns:a16="http://schemas.microsoft.com/office/drawing/2014/main" id="{9FFC3ABF-E2B8-4476-851D-AF84C9432A55}"/>
              </a:ext>
            </a:extLst>
          </p:cNvPr>
          <p:cNvSpPr/>
          <p:nvPr/>
        </p:nvSpPr>
        <p:spPr>
          <a:xfrm>
            <a:off x="6313018" y="979260"/>
            <a:ext cx="5471616"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12128CF-1494-4246-A093-96FACFC5FE11}"/>
              </a:ext>
            </a:extLst>
          </p:cNvPr>
          <p:cNvSpPr/>
          <p:nvPr/>
        </p:nvSpPr>
        <p:spPr>
          <a:xfrm>
            <a:off x="551384" y="3645414"/>
            <a:ext cx="5400600"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3B0C53A-753B-40CF-96B3-A862E7101BB9}"/>
              </a:ext>
            </a:extLst>
          </p:cNvPr>
          <p:cNvSpPr txBox="1"/>
          <p:nvPr/>
        </p:nvSpPr>
        <p:spPr>
          <a:xfrm>
            <a:off x="693951" y="3635732"/>
            <a:ext cx="5017333"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Likelihood of reporting (children)</a:t>
            </a:r>
          </a:p>
        </p:txBody>
      </p:sp>
      <p:sp>
        <p:nvSpPr>
          <p:cNvPr id="21" name="TextBox 20">
            <a:extLst>
              <a:ext uri="{FF2B5EF4-FFF2-40B4-BE49-F238E27FC236}">
                <a16:creationId xmlns:a16="http://schemas.microsoft.com/office/drawing/2014/main" id="{920DB806-B7E7-42E4-B652-C6355C8D9C53}"/>
              </a:ext>
            </a:extLst>
          </p:cNvPr>
          <p:cNvSpPr txBox="1"/>
          <p:nvPr/>
        </p:nvSpPr>
        <p:spPr>
          <a:xfrm>
            <a:off x="6384035" y="976072"/>
            <a:ext cx="5256581"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Likelihood of reporting by smoker type</a:t>
            </a:r>
          </a:p>
        </p:txBody>
      </p:sp>
      <p:sp>
        <p:nvSpPr>
          <p:cNvPr id="22" name="TextBox 21">
            <a:extLst>
              <a:ext uri="{FF2B5EF4-FFF2-40B4-BE49-F238E27FC236}">
                <a16:creationId xmlns:a16="http://schemas.microsoft.com/office/drawing/2014/main" id="{DD01BAE2-D260-4B16-9869-48FF2A676111}"/>
              </a:ext>
            </a:extLst>
          </p:cNvPr>
          <p:cNvSpPr txBox="1"/>
          <p:nvPr/>
        </p:nvSpPr>
        <p:spPr>
          <a:xfrm>
            <a:off x="2354740" y="1874054"/>
            <a:ext cx="4416490" cy="1015663"/>
          </a:xfrm>
          <a:prstGeom prst="rect">
            <a:avLst/>
          </a:prstGeom>
          <a:noFill/>
        </p:spPr>
        <p:txBody>
          <a:bodyPr wrap="square" rtlCol="0">
            <a:spAutoFit/>
          </a:bodyPr>
          <a:lstStyle/>
          <a:p>
            <a:pPr algn="ctr"/>
            <a:r>
              <a:rPr lang="en-GB" sz="2000" dirty="0">
                <a:solidFill>
                  <a:srgbClr val="25303B"/>
                </a:solidFill>
                <a:latin typeface="Source Sans Pro Light" panose="020B0403030403020204" pitchFamily="34" charset="0"/>
                <a:ea typeface="Source Sans Pro Light" panose="020B0403030403020204" pitchFamily="34" charset="0"/>
              </a:rPr>
              <a:t>Those </a:t>
            </a:r>
            <a:r>
              <a:rPr lang="en-GB" sz="2000" b="1" dirty="0">
                <a:solidFill>
                  <a:srgbClr val="25303B"/>
                </a:solidFill>
                <a:latin typeface="Source Sans Pro Light" panose="020B0403030403020204" pitchFamily="34" charset="0"/>
                <a:ea typeface="Source Sans Pro Light" panose="020B0403030403020204" pitchFamily="34" charset="0"/>
              </a:rPr>
              <a:t>very uncomfortable </a:t>
            </a:r>
          </a:p>
          <a:p>
            <a:pPr algn="ctr"/>
            <a:r>
              <a:rPr lang="en-GB" sz="2000" dirty="0">
                <a:solidFill>
                  <a:srgbClr val="25303B"/>
                </a:solidFill>
                <a:latin typeface="Source Sans Pro Light" panose="020B0403030403020204" pitchFamily="34" charset="0"/>
                <a:ea typeface="Source Sans Pro Light" panose="020B0403030403020204" pitchFamily="34" charset="0"/>
              </a:rPr>
              <a:t>were a fifth </a:t>
            </a:r>
            <a:r>
              <a:rPr lang="en-GB" sz="2000" b="1" dirty="0">
                <a:solidFill>
                  <a:srgbClr val="25303B"/>
                </a:solidFill>
                <a:latin typeface="Source Sans Pro Light" panose="020B0403030403020204" pitchFamily="34" charset="0"/>
                <a:ea typeface="Source Sans Pro Light" panose="020B0403030403020204" pitchFamily="34" charset="0"/>
              </a:rPr>
              <a:t>more </a:t>
            </a:r>
          </a:p>
          <a:p>
            <a:pPr algn="ctr"/>
            <a:r>
              <a:rPr lang="en-GB" sz="2000" b="1" dirty="0">
                <a:solidFill>
                  <a:srgbClr val="25303B"/>
                </a:solidFill>
                <a:latin typeface="Source Sans Pro Light" panose="020B0403030403020204" pitchFamily="34" charset="0"/>
                <a:ea typeface="Source Sans Pro Light" panose="020B0403030403020204" pitchFamily="34" charset="0"/>
              </a:rPr>
              <a:t>likely to report</a:t>
            </a:r>
          </a:p>
        </p:txBody>
      </p:sp>
      <p:sp>
        <p:nvSpPr>
          <p:cNvPr id="23" name="TextBox 22">
            <a:extLst>
              <a:ext uri="{FF2B5EF4-FFF2-40B4-BE49-F238E27FC236}">
                <a16:creationId xmlns:a16="http://schemas.microsoft.com/office/drawing/2014/main" id="{E10B4B44-9A8B-4FEF-82B9-EEEA7AACCCE3}"/>
              </a:ext>
            </a:extLst>
          </p:cNvPr>
          <p:cNvSpPr txBox="1"/>
          <p:nvPr/>
        </p:nvSpPr>
        <p:spPr>
          <a:xfrm>
            <a:off x="3215680" y="4675104"/>
            <a:ext cx="2664296" cy="1323439"/>
          </a:xfrm>
          <a:prstGeom prst="rect">
            <a:avLst/>
          </a:prstGeom>
          <a:noFill/>
        </p:spPr>
        <p:txBody>
          <a:bodyPr wrap="square" rtlCol="0">
            <a:spAutoFit/>
          </a:bodyPr>
          <a:lstStyle/>
          <a:p>
            <a:pPr algn="ctr"/>
            <a:r>
              <a:rPr lang="en-GB" sz="2000" dirty="0">
                <a:solidFill>
                  <a:srgbClr val="25303B"/>
                </a:solidFill>
                <a:latin typeface="Source Sans Pro Light" panose="020B0403030403020204" pitchFamily="34" charset="0"/>
                <a:ea typeface="Source Sans Pro Light" panose="020B0403030403020204" pitchFamily="34" charset="0"/>
              </a:rPr>
              <a:t>Any impact on children was seen to increase likelihood of reporting among all sub-groups</a:t>
            </a:r>
            <a:endParaRPr lang="en-GB" sz="2000" b="1" dirty="0">
              <a:solidFill>
                <a:srgbClr val="25303B"/>
              </a:solidFill>
              <a:latin typeface="Source Sans Pro Light" panose="020B0403030403020204" pitchFamily="34" charset="0"/>
              <a:ea typeface="Source Sans Pro Light" panose="020B0403030403020204" pitchFamily="34" charset="0"/>
            </a:endParaRPr>
          </a:p>
        </p:txBody>
      </p:sp>
      <p:pic>
        <p:nvPicPr>
          <p:cNvPr id="3" name="Picture 2">
            <a:extLst>
              <a:ext uri="{FF2B5EF4-FFF2-40B4-BE49-F238E27FC236}">
                <a16:creationId xmlns:a16="http://schemas.microsoft.com/office/drawing/2014/main" id="{047199A4-C60C-4313-A2F5-887D4B5B3770}"/>
              </a:ext>
            </a:extLst>
          </p:cNvPr>
          <p:cNvPicPr>
            <a:picLocks noChangeAspect="1"/>
          </p:cNvPicPr>
          <p:nvPr/>
        </p:nvPicPr>
        <p:blipFill>
          <a:blip r:embed="rId5"/>
          <a:stretch>
            <a:fillRect/>
          </a:stretch>
        </p:blipFill>
        <p:spPr>
          <a:xfrm>
            <a:off x="5411441" y="1586826"/>
            <a:ext cx="8064897" cy="5271174"/>
          </a:xfrm>
          <a:prstGeom prst="rect">
            <a:avLst/>
          </a:prstGeom>
        </p:spPr>
      </p:pic>
    </p:spTree>
    <p:extLst>
      <p:ext uri="{BB962C8B-B14F-4D97-AF65-F5344CB8AC3E}">
        <p14:creationId xmlns:p14="http://schemas.microsoft.com/office/powerpoint/2010/main" val="106238266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40" y="167432"/>
            <a:ext cx="11617291" cy="630238"/>
          </a:xfrm>
        </p:spPr>
        <p:txBody>
          <a:bodyPr/>
          <a:lstStyle/>
          <a:p>
            <a:r>
              <a:rPr lang="en-GB" sz="4000" dirty="0">
                <a:latin typeface="Source Sans Pro Light" panose="020B0403030403020204" pitchFamily="34" charset="0"/>
                <a:ea typeface="Source Sans Pro Light" panose="020B0403030403020204" pitchFamily="34" charset="0"/>
              </a:rPr>
              <a:t>Mechanisms and recipients of illicit tobacco reports</a:t>
            </a:r>
          </a:p>
        </p:txBody>
      </p:sp>
      <p:sp>
        <p:nvSpPr>
          <p:cNvPr id="15" name="Rectangle 14">
            <a:extLst>
              <a:ext uri="{FF2B5EF4-FFF2-40B4-BE49-F238E27FC236}">
                <a16:creationId xmlns:a16="http://schemas.microsoft.com/office/drawing/2014/main" id="{E9B43371-8E6F-467D-8FAC-CD6087B51D02}"/>
              </a:ext>
            </a:extLst>
          </p:cNvPr>
          <p:cNvSpPr/>
          <p:nvPr/>
        </p:nvSpPr>
        <p:spPr>
          <a:xfrm>
            <a:off x="551384" y="988942"/>
            <a:ext cx="5471617"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792F515-138A-42BF-B6BE-2A01D5C317E6}"/>
              </a:ext>
            </a:extLst>
          </p:cNvPr>
          <p:cNvSpPr txBox="1"/>
          <p:nvPr/>
        </p:nvSpPr>
        <p:spPr>
          <a:xfrm>
            <a:off x="551385" y="979260"/>
            <a:ext cx="5471616"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Recipients of illicit tobacco reports (those likely to report)</a:t>
            </a:r>
          </a:p>
        </p:txBody>
      </p:sp>
      <p:sp>
        <p:nvSpPr>
          <p:cNvPr id="17" name="Rectangle 16">
            <a:extLst>
              <a:ext uri="{FF2B5EF4-FFF2-40B4-BE49-F238E27FC236}">
                <a16:creationId xmlns:a16="http://schemas.microsoft.com/office/drawing/2014/main" id="{9FFC3ABF-E2B8-4476-851D-AF84C9432A55}"/>
              </a:ext>
            </a:extLst>
          </p:cNvPr>
          <p:cNvSpPr/>
          <p:nvPr/>
        </p:nvSpPr>
        <p:spPr>
          <a:xfrm>
            <a:off x="6313018" y="979260"/>
            <a:ext cx="5471616"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920DB806-B7E7-42E4-B652-C6355C8D9C53}"/>
              </a:ext>
            </a:extLst>
          </p:cNvPr>
          <p:cNvSpPr txBox="1"/>
          <p:nvPr/>
        </p:nvSpPr>
        <p:spPr>
          <a:xfrm>
            <a:off x="6384035" y="986011"/>
            <a:ext cx="5256581"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Likely preferred channels of illicit tobacco reports</a:t>
            </a:r>
          </a:p>
        </p:txBody>
      </p:sp>
      <p:pic>
        <p:nvPicPr>
          <p:cNvPr id="9" name="Picture 8">
            <a:extLst>
              <a:ext uri="{FF2B5EF4-FFF2-40B4-BE49-F238E27FC236}">
                <a16:creationId xmlns:a16="http://schemas.microsoft.com/office/drawing/2014/main" id="{C5ED2C33-4867-45E5-97AD-8D6F821BF0DE}"/>
              </a:ext>
            </a:extLst>
          </p:cNvPr>
          <p:cNvPicPr>
            <a:picLocks noChangeAspect="1"/>
          </p:cNvPicPr>
          <p:nvPr/>
        </p:nvPicPr>
        <p:blipFill>
          <a:blip r:embed="rId3"/>
          <a:stretch>
            <a:fillRect/>
          </a:stretch>
        </p:blipFill>
        <p:spPr>
          <a:xfrm>
            <a:off x="617573" y="1596658"/>
            <a:ext cx="6536772" cy="4272400"/>
          </a:xfrm>
          <a:prstGeom prst="rect">
            <a:avLst/>
          </a:prstGeom>
        </p:spPr>
      </p:pic>
      <p:pic>
        <p:nvPicPr>
          <p:cNvPr id="10" name="Picture 9">
            <a:extLst>
              <a:ext uri="{FF2B5EF4-FFF2-40B4-BE49-F238E27FC236}">
                <a16:creationId xmlns:a16="http://schemas.microsoft.com/office/drawing/2014/main" id="{4C97B67D-B7D1-48B6-88CC-B6C45A3A8E1B}"/>
              </a:ext>
            </a:extLst>
          </p:cNvPr>
          <p:cNvPicPr>
            <a:picLocks noChangeAspect="1"/>
          </p:cNvPicPr>
          <p:nvPr/>
        </p:nvPicPr>
        <p:blipFill>
          <a:blip r:embed="rId4"/>
          <a:stretch>
            <a:fillRect/>
          </a:stretch>
        </p:blipFill>
        <p:spPr>
          <a:xfrm>
            <a:off x="3431704" y="3129471"/>
            <a:ext cx="3230900" cy="2111699"/>
          </a:xfrm>
          <a:prstGeom prst="rect">
            <a:avLst/>
          </a:prstGeom>
        </p:spPr>
      </p:pic>
      <p:pic>
        <p:nvPicPr>
          <p:cNvPr id="11" name="Picture 10">
            <a:extLst>
              <a:ext uri="{FF2B5EF4-FFF2-40B4-BE49-F238E27FC236}">
                <a16:creationId xmlns:a16="http://schemas.microsoft.com/office/drawing/2014/main" id="{EEDC7461-78CF-48D9-B281-7C973C683864}"/>
              </a:ext>
            </a:extLst>
          </p:cNvPr>
          <p:cNvPicPr>
            <a:picLocks noChangeAspect="1"/>
          </p:cNvPicPr>
          <p:nvPr/>
        </p:nvPicPr>
        <p:blipFill>
          <a:blip r:embed="rId5"/>
          <a:stretch>
            <a:fillRect/>
          </a:stretch>
        </p:blipFill>
        <p:spPr>
          <a:xfrm>
            <a:off x="6528048" y="1616830"/>
            <a:ext cx="6529382" cy="4267570"/>
          </a:xfrm>
          <a:prstGeom prst="rect">
            <a:avLst/>
          </a:prstGeom>
        </p:spPr>
      </p:pic>
      <p:pic>
        <p:nvPicPr>
          <p:cNvPr id="13" name="Picture 12">
            <a:extLst>
              <a:ext uri="{FF2B5EF4-FFF2-40B4-BE49-F238E27FC236}">
                <a16:creationId xmlns:a16="http://schemas.microsoft.com/office/drawing/2014/main" id="{58E29D2F-E7AA-479B-B49A-8268641827AD}"/>
              </a:ext>
            </a:extLst>
          </p:cNvPr>
          <p:cNvPicPr>
            <a:picLocks noChangeAspect="1"/>
          </p:cNvPicPr>
          <p:nvPr/>
        </p:nvPicPr>
        <p:blipFill>
          <a:blip r:embed="rId6"/>
          <a:stretch>
            <a:fillRect/>
          </a:stretch>
        </p:blipFill>
        <p:spPr>
          <a:xfrm>
            <a:off x="9048826" y="3861048"/>
            <a:ext cx="3264691" cy="2133785"/>
          </a:xfrm>
          <a:prstGeom prst="rect">
            <a:avLst/>
          </a:prstGeom>
        </p:spPr>
      </p:pic>
    </p:spTree>
    <p:extLst>
      <p:ext uri="{BB962C8B-B14F-4D97-AF65-F5344CB8AC3E}">
        <p14:creationId xmlns:p14="http://schemas.microsoft.com/office/powerpoint/2010/main" val="33386475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63352" y="274638"/>
            <a:ext cx="11665296" cy="418058"/>
          </a:xfrm>
        </p:spPr>
        <p:txBody>
          <a:bodyPr wrap="square" anchor="ctr">
            <a:normAutofit fontScale="90000"/>
          </a:bodyPr>
          <a:lstStyle/>
          <a:p>
            <a:r>
              <a:rPr lang="en-GB" dirty="0"/>
              <a:t>Study Objectives</a:t>
            </a:r>
          </a:p>
        </p:txBody>
      </p:sp>
      <p:sp>
        <p:nvSpPr>
          <p:cNvPr id="3075" name="Rectangle 3"/>
          <p:cNvSpPr>
            <a:spLocks noGrp="1" noChangeArrowheads="1"/>
          </p:cNvSpPr>
          <p:nvPr>
            <p:ph sz="half" idx="2"/>
          </p:nvPr>
        </p:nvSpPr>
        <p:spPr>
          <a:xfrm>
            <a:off x="407368" y="1052736"/>
            <a:ext cx="11521280" cy="5256584"/>
          </a:xfrm>
        </p:spPr>
        <p:txBody>
          <a:bodyPr wrap="square" anchor="t">
            <a:noAutofit/>
          </a:bodyPr>
          <a:lstStyle/>
          <a:p>
            <a:pPr marL="0" indent="0">
              <a:lnSpc>
                <a:spcPct val="90000"/>
              </a:lnSpc>
              <a:spcBef>
                <a:spcPts val="328"/>
              </a:spcBef>
              <a:buNone/>
            </a:pPr>
            <a:endParaRPr lang="en-GB" sz="2000" b="0" dirty="0">
              <a:latin typeface="Source Sans Pro Light" panose="020B0403030403020204" pitchFamily="34" charset="0"/>
              <a:ea typeface="Source Sans Pro Light" panose="020B0403030403020204" pitchFamily="34" charset="0"/>
            </a:endParaRPr>
          </a:p>
          <a:p>
            <a:pPr marL="0" indent="0">
              <a:lnSpc>
                <a:spcPct val="90000"/>
              </a:lnSpc>
              <a:spcBef>
                <a:spcPts val="328"/>
              </a:spcBef>
              <a:buNone/>
            </a:pPr>
            <a:r>
              <a:rPr lang="en-GB" sz="2000" dirty="0">
                <a:latin typeface="Source Sans Pro Light" panose="020B0403030403020204" pitchFamily="34" charset="0"/>
                <a:ea typeface="Source Sans Pro Light" panose="020B0403030403020204" pitchFamily="34" charset="0"/>
              </a:rPr>
              <a:t>Aims of the study were to:</a:t>
            </a:r>
          </a:p>
          <a:p>
            <a:r>
              <a:rPr lang="en-GB" sz="2000" b="0" dirty="0">
                <a:latin typeface="Source Sans Pro Light" panose="020B0403030403020204" pitchFamily="34" charset="0"/>
                <a:ea typeface="Source Sans Pro Light" panose="020B0403030403020204" pitchFamily="34" charset="0"/>
              </a:rPr>
              <a:t>Evaluate the illicit tobacco market for the York City area using the same methodology which has been adopted across all the regions of England and Wales (most extensively in the North East and North West)</a:t>
            </a:r>
          </a:p>
          <a:p>
            <a:r>
              <a:rPr lang="en-GB" sz="2000" b="0" dirty="0">
                <a:latin typeface="Source Sans Pro Light" panose="020B0403030403020204" pitchFamily="34" charset="0"/>
                <a:ea typeface="Source Sans Pro Light" panose="020B0403030403020204" pitchFamily="34" charset="0"/>
              </a:rPr>
              <a:t>Measure the proportion of smokers buying illicit tobacco;</a:t>
            </a:r>
          </a:p>
          <a:p>
            <a:pPr lvl="0"/>
            <a:r>
              <a:rPr lang="en-GB" sz="2000" b="0" dirty="0">
                <a:latin typeface="Source Sans Pro Light" panose="020B0403030403020204" pitchFamily="34" charset="0"/>
                <a:ea typeface="Source Sans Pro Light" panose="020B0403030403020204" pitchFamily="34" charset="0"/>
              </a:rPr>
              <a:t>Determine the volume of legal and illegal tobacco consumed, and the resulting illicit tobacco market share;</a:t>
            </a:r>
          </a:p>
          <a:p>
            <a:pPr lvl="0"/>
            <a:r>
              <a:rPr lang="en-GB" sz="2000" b="0" dirty="0">
                <a:latin typeface="Source Sans Pro Light" panose="020B0403030403020204" pitchFamily="34" charset="0"/>
                <a:ea typeface="Source Sans Pro Light" panose="020B0403030403020204" pitchFamily="34" charset="0"/>
              </a:rPr>
              <a:t>Identify sources and channels of illicit tobacco purchase, as well as type of illicit being bought;</a:t>
            </a:r>
          </a:p>
          <a:p>
            <a:pPr lvl="0"/>
            <a:r>
              <a:rPr lang="en-GB" sz="2000" b="0" dirty="0">
                <a:latin typeface="Source Sans Pro Light" panose="020B0403030403020204" pitchFamily="34" charset="0"/>
                <a:ea typeface="Source Sans Pro Light" panose="020B0403030403020204" pitchFamily="34" charset="0"/>
              </a:rPr>
              <a:t>Identify those most, and least, likely to be buyers of illicit tobacco;</a:t>
            </a:r>
          </a:p>
          <a:p>
            <a:pPr lvl="0"/>
            <a:r>
              <a:rPr lang="en-GB" sz="2000" b="0" dirty="0">
                <a:latin typeface="Source Sans Pro Light" panose="020B0403030403020204" pitchFamily="34" charset="0"/>
                <a:ea typeface="Source Sans Pro Light" panose="020B0403030403020204" pitchFamily="34" charset="0"/>
              </a:rPr>
              <a:t>Gauge attitudes towards trying and buying illicit tobacco, identifying any barriers or motivations towards illicit tobacco purchase;</a:t>
            </a:r>
          </a:p>
          <a:p>
            <a:pPr lvl="0"/>
            <a:r>
              <a:rPr lang="en-GB" sz="2000" b="0" dirty="0">
                <a:latin typeface="Source Sans Pro Light" panose="020B0403030403020204" pitchFamily="34" charset="0"/>
                <a:ea typeface="Source Sans Pro Light" panose="020B0403030403020204" pitchFamily="34" charset="0"/>
              </a:rPr>
              <a:t>Assess comfort levels towards illicit tobacco and perceptions of any potential impact on the wider community</a:t>
            </a:r>
          </a:p>
          <a:p>
            <a:pPr lvl="0"/>
            <a:r>
              <a:rPr lang="en-GB" sz="2000" b="0" dirty="0">
                <a:latin typeface="Source Sans Pro Light" panose="020B0403030403020204" pitchFamily="34" charset="0"/>
                <a:ea typeface="Source Sans Pro Light" panose="020B0403030403020204" pitchFamily="34" charset="0"/>
              </a:rPr>
              <a:t>Determine likelihood of reporting the sale of illicit tobacco and preferred channels of reporting; identifying the groups most likely to provide information to the authorities about selling illicit tobacco. </a:t>
            </a:r>
          </a:p>
        </p:txBody>
      </p:sp>
    </p:spTree>
    <p:extLst>
      <p:ext uri="{BB962C8B-B14F-4D97-AF65-F5344CB8AC3E}">
        <p14:creationId xmlns:p14="http://schemas.microsoft.com/office/powerpoint/2010/main" val="37907575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550C2F-B221-4495-837A-29408CD41D52}"/>
              </a:ext>
            </a:extLst>
          </p:cNvPr>
          <p:cNvPicPr>
            <a:picLocks noChangeAspect="1"/>
          </p:cNvPicPr>
          <p:nvPr/>
        </p:nvPicPr>
        <p:blipFill>
          <a:blip r:embed="rId3"/>
          <a:stretch>
            <a:fillRect/>
          </a:stretch>
        </p:blipFill>
        <p:spPr>
          <a:xfrm>
            <a:off x="6217461" y="1362094"/>
            <a:ext cx="5365811" cy="3507066"/>
          </a:xfrm>
          <a:prstGeom prst="rect">
            <a:avLst/>
          </a:prstGeom>
        </p:spPr>
      </p:pic>
      <p:sp>
        <p:nvSpPr>
          <p:cNvPr id="2" name="Title 1"/>
          <p:cNvSpPr>
            <a:spLocks noGrp="1"/>
          </p:cNvSpPr>
          <p:nvPr>
            <p:ph type="title"/>
          </p:nvPr>
        </p:nvSpPr>
        <p:spPr>
          <a:xfrm>
            <a:off x="143340" y="167432"/>
            <a:ext cx="11617291" cy="630238"/>
          </a:xfrm>
        </p:spPr>
        <p:txBody>
          <a:bodyPr/>
          <a:lstStyle/>
          <a:p>
            <a:r>
              <a:rPr lang="en-GB" sz="4000" dirty="0">
                <a:latin typeface="Source Sans Pro Light" panose="020B0403030403020204" pitchFamily="34" charset="0"/>
                <a:ea typeface="Source Sans Pro Light" panose="020B0403030403020204" pitchFamily="34" charset="0"/>
              </a:rPr>
              <a:t>Addressing the issue of illicit tobacco</a:t>
            </a:r>
          </a:p>
        </p:txBody>
      </p:sp>
      <p:sp>
        <p:nvSpPr>
          <p:cNvPr id="15" name="Rectangle 14">
            <a:extLst>
              <a:ext uri="{FF2B5EF4-FFF2-40B4-BE49-F238E27FC236}">
                <a16:creationId xmlns:a16="http://schemas.microsoft.com/office/drawing/2014/main" id="{E9B43371-8E6F-467D-8FAC-CD6087B51D02}"/>
              </a:ext>
            </a:extLst>
          </p:cNvPr>
          <p:cNvSpPr/>
          <p:nvPr/>
        </p:nvSpPr>
        <p:spPr>
          <a:xfrm>
            <a:off x="551384" y="988942"/>
            <a:ext cx="5471617"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792F515-138A-42BF-B6BE-2A01D5C317E6}"/>
              </a:ext>
            </a:extLst>
          </p:cNvPr>
          <p:cNvSpPr txBox="1"/>
          <p:nvPr/>
        </p:nvSpPr>
        <p:spPr>
          <a:xfrm>
            <a:off x="551385" y="979260"/>
            <a:ext cx="5471616"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Importance placed on tackling illicit tobacco</a:t>
            </a:r>
          </a:p>
        </p:txBody>
      </p:sp>
      <p:sp>
        <p:nvSpPr>
          <p:cNvPr id="17" name="Rectangle 16">
            <a:extLst>
              <a:ext uri="{FF2B5EF4-FFF2-40B4-BE49-F238E27FC236}">
                <a16:creationId xmlns:a16="http://schemas.microsoft.com/office/drawing/2014/main" id="{9FFC3ABF-E2B8-4476-851D-AF84C9432A55}"/>
              </a:ext>
            </a:extLst>
          </p:cNvPr>
          <p:cNvSpPr/>
          <p:nvPr/>
        </p:nvSpPr>
        <p:spPr>
          <a:xfrm>
            <a:off x="6313018" y="979260"/>
            <a:ext cx="5471616"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920DB806-B7E7-42E4-B652-C6355C8D9C53}"/>
              </a:ext>
            </a:extLst>
          </p:cNvPr>
          <p:cNvSpPr txBox="1"/>
          <p:nvPr/>
        </p:nvSpPr>
        <p:spPr>
          <a:xfrm>
            <a:off x="6528048" y="986011"/>
            <a:ext cx="5040560"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Support for licencing of tobacco: Non-smokers</a:t>
            </a:r>
          </a:p>
        </p:txBody>
      </p:sp>
      <p:pic>
        <p:nvPicPr>
          <p:cNvPr id="3" name="Picture 2">
            <a:extLst>
              <a:ext uri="{FF2B5EF4-FFF2-40B4-BE49-F238E27FC236}">
                <a16:creationId xmlns:a16="http://schemas.microsoft.com/office/drawing/2014/main" id="{6C7178BC-BC9D-48F6-8F2A-9ECDDC033EE0}"/>
              </a:ext>
            </a:extLst>
          </p:cNvPr>
          <p:cNvPicPr>
            <a:picLocks noChangeAspect="1"/>
          </p:cNvPicPr>
          <p:nvPr/>
        </p:nvPicPr>
        <p:blipFill>
          <a:blip r:embed="rId4"/>
          <a:stretch>
            <a:fillRect/>
          </a:stretch>
        </p:blipFill>
        <p:spPr>
          <a:xfrm>
            <a:off x="-456728" y="1700808"/>
            <a:ext cx="6646944" cy="4344408"/>
          </a:xfrm>
          <a:prstGeom prst="rect">
            <a:avLst/>
          </a:prstGeom>
        </p:spPr>
      </p:pic>
      <p:sp>
        <p:nvSpPr>
          <p:cNvPr id="12" name="Rectangle 11">
            <a:extLst>
              <a:ext uri="{FF2B5EF4-FFF2-40B4-BE49-F238E27FC236}">
                <a16:creationId xmlns:a16="http://schemas.microsoft.com/office/drawing/2014/main" id="{D864C8EF-04C8-4DDC-BEAD-0323A7CC5832}"/>
              </a:ext>
            </a:extLst>
          </p:cNvPr>
          <p:cNvSpPr/>
          <p:nvPr/>
        </p:nvSpPr>
        <p:spPr>
          <a:xfrm>
            <a:off x="6327682" y="3700989"/>
            <a:ext cx="5471616"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A496C1D-7E3F-44F6-9426-07DB26FDBA1A}"/>
              </a:ext>
            </a:extLst>
          </p:cNvPr>
          <p:cNvSpPr txBox="1"/>
          <p:nvPr/>
        </p:nvSpPr>
        <p:spPr>
          <a:xfrm>
            <a:off x="6542712" y="3707740"/>
            <a:ext cx="5040560"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Support for licencing of tobacco: Smokers</a:t>
            </a:r>
          </a:p>
        </p:txBody>
      </p:sp>
      <p:pic>
        <p:nvPicPr>
          <p:cNvPr id="5" name="Picture 4">
            <a:extLst>
              <a:ext uri="{FF2B5EF4-FFF2-40B4-BE49-F238E27FC236}">
                <a16:creationId xmlns:a16="http://schemas.microsoft.com/office/drawing/2014/main" id="{15EFC40F-9230-4189-92E0-B560DD3EF573}"/>
              </a:ext>
            </a:extLst>
          </p:cNvPr>
          <p:cNvPicPr>
            <a:picLocks noChangeAspect="1"/>
          </p:cNvPicPr>
          <p:nvPr/>
        </p:nvPicPr>
        <p:blipFill>
          <a:blip r:embed="rId5"/>
          <a:stretch>
            <a:fillRect/>
          </a:stretch>
        </p:blipFill>
        <p:spPr>
          <a:xfrm>
            <a:off x="6202226" y="4096528"/>
            <a:ext cx="5410059" cy="3535986"/>
          </a:xfrm>
          <a:prstGeom prst="rect">
            <a:avLst/>
          </a:prstGeom>
        </p:spPr>
      </p:pic>
    </p:spTree>
    <p:extLst>
      <p:ext uri="{BB962C8B-B14F-4D97-AF65-F5344CB8AC3E}">
        <p14:creationId xmlns:p14="http://schemas.microsoft.com/office/powerpoint/2010/main" val="36000599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40" y="184150"/>
            <a:ext cx="11928907" cy="630238"/>
          </a:xfrm>
        </p:spPr>
        <p:txBody>
          <a:bodyPr/>
          <a:lstStyle/>
          <a:p>
            <a:r>
              <a:rPr lang="en-US" dirty="0"/>
              <a:t>Inter-relationships of illicit tobacco attitudes &amp; behaviour</a:t>
            </a:r>
            <a:endParaRPr lang="en-GB" sz="4000" dirty="0">
              <a:latin typeface="Source Sans Pro Light" panose="020B0403030403020204" pitchFamily="34" charset="0"/>
              <a:ea typeface="Source Sans Pro Light" panose="020B0403030403020204" pitchFamily="34" charset="0"/>
            </a:endParaRPr>
          </a:p>
        </p:txBody>
      </p:sp>
      <p:sp>
        <p:nvSpPr>
          <p:cNvPr id="4" name="Oval 3">
            <a:extLst>
              <a:ext uri="{FF2B5EF4-FFF2-40B4-BE49-F238E27FC236}">
                <a16:creationId xmlns:a16="http://schemas.microsoft.com/office/drawing/2014/main" id="{F07A8521-49F0-4B4A-A949-B662BDC0F101}"/>
              </a:ext>
            </a:extLst>
          </p:cNvPr>
          <p:cNvSpPr/>
          <p:nvPr/>
        </p:nvSpPr>
        <p:spPr>
          <a:xfrm>
            <a:off x="4322827" y="4536641"/>
            <a:ext cx="2273956" cy="1484647"/>
          </a:xfrm>
          <a:prstGeom prst="ellipse">
            <a:avLst/>
          </a:prstGeom>
          <a:solidFill>
            <a:srgbClr val="02A161"/>
          </a:solidFill>
          <a:ln>
            <a:solidFill>
              <a:srgbClr val="02A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b="1" dirty="0"/>
              <a:t>Likelihood to report illicit tobacco</a:t>
            </a:r>
          </a:p>
        </p:txBody>
      </p:sp>
      <p:sp>
        <p:nvSpPr>
          <p:cNvPr id="5" name="Oval 4">
            <a:extLst>
              <a:ext uri="{FF2B5EF4-FFF2-40B4-BE49-F238E27FC236}">
                <a16:creationId xmlns:a16="http://schemas.microsoft.com/office/drawing/2014/main" id="{B5BCD015-0A6F-42B0-90A3-193E2BE12907}"/>
              </a:ext>
            </a:extLst>
          </p:cNvPr>
          <p:cNvSpPr/>
          <p:nvPr/>
        </p:nvSpPr>
        <p:spPr>
          <a:xfrm>
            <a:off x="3011465" y="2661874"/>
            <a:ext cx="2232899" cy="1457842"/>
          </a:xfrm>
          <a:prstGeom prst="ellipse">
            <a:avLst/>
          </a:prstGeom>
          <a:solidFill>
            <a:srgbClr val="04529C"/>
          </a:solidFill>
          <a:ln>
            <a:solidFill>
              <a:srgbClr val="04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b="1" dirty="0"/>
              <a:t>Comfort with illicit tobacco</a:t>
            </a:r>
          </a:p>
        </p:txBody>
      </p:sp>
      <p:sp>
        <p:nvSpPr>
          <p:cNvPr id="6" name="Oval 5">
            <a:extLst>
              <a:ext uri="{FF2B5EF4-FFF2-40B4-BE49-F238E27FC236}">
                <a16:creationId xmlns:a16="http://schemas.microsoft.com/office/drawing/2014/main" id="{E1029CA4-01DE-48CE-874A-8914B9ED6E57}"/>
              </a:ext>
            </a:extLst>
          </p:cNvPr>
          <p:cNvSpPr/>
          <p:nvPr/>
        </p:nvSpPr>
        <p:spPr>
          <a:xfrm>
            <a:off x="4916992" y="1172664"/>
            <a:ext cx="2271416" cy="1427618"/>
          </a:xfrm>
          <a:prstGeom prst="ellipse">
            <a:avLst/>
          </a:prstGeom>
          <a:solidFill>
            <a:srgbClr val="04529C"/>
          </a:solidFill>
          <a:ln>
            <a:solidFill>
              <a:srgbClr val="04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b="1" dirty="0"/>
              <a:t>Importance of illicit tobacco issue</a:t>
            </a:r>
          </a:p>
        </p:txBody>
      </p:sp>
      <p:cxnSp>
        <p:nvCxnSpPr>
          <p:cNvPr id="7" name="Curved Connector 11">
            <a:extLst>
              <a:ext uri="{FF2B5EF4-FFF2-40B4-BE49-F238E27FC236}">
                <a16:creationId xmlns:a16="http://schemas.microsoft.com/office/drawing/2014/main" id="{C5BF8589-B5E8-459B-9A4A-7B9E296406C5}"/>
              </a:ext>
            </a:extLst>
          </p:cNvPr>
          <p:cNvCxnSpPr>
            <a:cxnSpLocks/>
            <a:stCxn id="6" idx="6"/>
            <a:endCxn id="4" idx="7"/>
          </p:cNvCxnSpPr>
          <p:nvPr/>
        </p:nvCxnSpPr>
        <p:spPr>
          <a:xfrm flipH="1">
            <a:off x="6263770" y="1886473"/>
            <a:ext cx="924638" cy="2867590"/>
          </a:xfrm>
          <a:prstGeom prst="curvedConnector4">
            <a:avLst>
              <a:gd name="adj1" fmla="val -24723"/>
              <a:gd name="adj2" fmla="val 58655"/>
            </a:avLst>
          </a:prstGeom>
          <a:ln w="50800">
            <a:solidFill>
              <a:srgbClr val="04529C"/>
            </a:solidFill>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12">
            <a:extLst>
              <a:ext uri="{FF2B5EF4-FFF2-40B4-BE49-F238E27FC236}">
                <a16:creationId xmlns:a16="http://schemas.microsoft.com/office/drawing/2014/main" id="{B3802110-29F2-4CD4-98D4-5F100DCFE336}"/>
              </a:ext>
            </a:extLst>
          </p:cNvPr>
          <p:cNvCxnSpPr>
            <a:cxnSpLocks/>
            <a:stCxn id="5" idx="6"/>
            <a:endCxn id="6" idx="4"/>
          </p:cNvCxnSpPr>
          <p:nvPr/>
        </p:nvCxnSpPr>
        <p:spPr>
          <a:xfrm flipV="1">
            <a:off x="5244364" y="2600282"/>
            <a:ext cx="808336" cy="790513"/>
          </a:xfrm>
          <a:prstGeom prst="curvedConnector2">
            <a:avLst/>
          </a:prstGeom>
          <a:ln w="88900">
            <a:solidFill>
              <a:srgbClr val="04529C"/>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13">
            <a:extLst>
              <a:ext uri="{FF2B5EF4-FFF2-40B4-BE49-F238E27FC236}">
                <a16:creationId xmlns:a16="http://schemas.microsoft.com/office/drawing/2014/main" id="{90C43FBD-6DF4-4957-A648-E7E9F5FB301C}"/>
              </a:ext>
            </a:extLst>
          </p:cNvPr>
          <p:cNvCxnSpPr>
            <a:cxnSpLocks/>
            <a:stCxn id="5" idx="5"/>
            <a:endCxn id="4" idx="0"/>
          </p:cNvCxnSpPr>
          <p:nvPr/>
        </p:nvCxnSpPr>
        <p:spPr>
          <a:xfrm rot="16200000" flipH="1">
            <a:off x="4873374" y="3950209"/>
            <a:ext cx="630421" cy="542441"/>
          </a:xfrm>
          <a:prstGeom prst="curvedConnector3">
            <a:avLst>
              <a:gd name="adj1" fmla="val 50000"/>
            </a:avLst>
          </a:prstGeom>
          <a:ln w="25400">
            <a:solidFill>
              <a:srgbClr val="04529C"/>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EFFD697-E7A7-4899-BB3C-3392FCDD411C}"/>
              </a:ext>
            </a:extLst>
          </p:cNvPr>
          <p:cNvSpPr/>
          <p:nvPr/>
        </p:nvSpPr>
        <p:spPr>
          <a:xfrm>
            <a:off x="652153" y="4224646"/>
            <a:ext cx="2359312" cy="1457842"/>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b="1" dirty="0"/>
              <a:t>Association of illicit tobacco with criminality</a:t>
            </a:r>
          </a:p>
        </p:txBody>
      </p:sp>
      <p:cxnSp>
        <p:nvCxnSpPr>
          <p:cNvPr id="11" name="Curved Connector 20">
            <a:extLst>
              <a:ext uri="{FF2B5EF4-FFF2-40B4-BE49-F238E27FC236}">
                <a16:creationId xmlns:a16="http://schemas.microsoft.com/office/drawing/2014/main" id="{AB6D7347-E5A4-4DED-A84B-CBAFF8E7DCB8}"/>
              </a:ext>
            </a:extLst>
          </p:cNvPr>
          <p:cNvCxnSpPr>
            <a:cxnSpLocks/>
            <a:stCxn id="10" idx="0"/>
            <a:endCxn id="6" idx="2"/>
          </p:cNvCxnSpPr>
          <p:nvPr/>
        </p:nvCxnSpPr>
        <p:spPr>
          <a:xfrm rot="5400000" flipH="1" flipV="1">
            <a:off x="2205314" y="1512969"/>
            <a:ext cx="2338173" cy="3085183"/>
          </a:xfrm>
          <a:prstGeom prst="curvedConnector2">
            <a:avLst/>
          </a:prstGeom>
          <a:ln w="139700">
            <a:solidFill>
              <a:srgbClr val="CC66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23">
            <a:extLst>
              <a:ext uri="{FF2B5EF4-FFF2-40B4-BE49-F238E27FC236}">
                <a16:creationId xmlns:a16="http://schemas.microsoft.com/office/drawing/2014/main" id="{A099C430-006B-42DE-AC79-D942ABD2DC43}"/>
              </a:ext>
            </a:extLst>
          </p:cNvPr>
          <p:cNvCxnSpPr>
            <a:cxnSpLocks/>
            <a:stCxn id="10" idx="6"/>
            <a:endCxn id="5" idx="4"/>
          </p:cNvCxnSpPr>
          <p:nvPr/>
        </p:nvCxnSpPr>
        <p:spPr>
          <a:xfrm flipV="1">
            <a:off x="3011465" y="4119716"/>
            <a:ext cx="1116450" cy="833851"/>
          </a:xfrm>
          <a:prstGeom prst="curvedConnector2">
            <a:avLst/>
          </a:prstGeom>
          <a:ln w="139700">
            <a:solidFill>
              <a:srgbClr val="CC66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1D52B4F-00FC-485A-AD0F-ECFD5C399FBC}"/>
              </a:ext>
            </a:extLst>
          </p:cNvPr>
          <p:cNvSpPr/>
          <p:nvPr/>
        </p:nvSpPr>
        <p:spPr>
          <a:xfrm>
            <a:off x="778567" y="1204032"/>
            <a:ext cx="2232898" cy="1457842"/>
          </a:xfrm>
          <a:prstGeom prst="ellipse">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b="1" dirty="0"/>
              <a:t>Current smoker</a:t>
            </a:r>
          </a:p>
        </p:txBody>
      </p:sp>
      <p:cxnSp>
        <p:nvCxnSpPr>
          <p:cNvPr id="15" name="Curved Connector 28">
            <a:extLst>
              <a:ext uri="{FF2B5EF4-FFF2-40B4-BE49-F238E27FC236}">
                <a16:creationId xmlns:a16="http://schemas.microsoft.com/office/drawing/2014/main" id="{479F713B-7E59-4FBB-8392-771461A89DE7}"/>
              </a:ext>
            </a:extLst>
          </p:cNvPr>
          <p:cNvCxnSpPr>
            <a:cxnSpLocks/>
            <a:stCxn id="14" idx="6"/>
            <a:endCxn id="5" idx="1"/>
          </p:cNvCxnSpPr>
          <p:nvPr/>
        </p:nvCxnSpPr>
        <p:spPr>
          <a:xfrm>
            <a:off x="3011465" y="1932953"/>
            <a:ext cx="327000" cy="942417"/>
          </a:xfrm>
          <a:prstGeom prst="curvedConnector2">
            <a:avLst/>
          </a:prstGeom>
          <a:solidFill>
            <a:srgbClr val="CC3399"/>
          </a:solidFill>
          <a:ln w="50800">
            <a:solidFill>
              <a:srgbClr val="CC339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31">
            <a:extLst>
              <a:ext uri="{FF2B5EF4-FFF2-40B4-BE49-F238E27FC236}">
                <a16:creationId xmlns:a16="http://schemas.microsoft.com/office/drawing/2014/main" id="{07B4EED1-EF50-4F1B-8986-9FC683CBD6D5}"/>
              </a:ext>
            </a:extLst>
          </p:cNvPr>
          <p:cNvCxnSpPr>
            <a:cxnSpLocks/>
            <a:stCxn id="14" idx="2"/>
            <a:endCxn id="10" idx="2"/>
          </p:cNvCxnSpPr>
          <p:nvPr/>
        </p:nvCxnSpPr>
        <p:spPr>
          <a:xfrm rot="10800000" flipV="1">
            <a:off x="652153" y="1932953"/>
            <a:ext cx="126414" cy="3020614"/>
          </a:xfrm>
          <a:prstGeom prst="curvedConnector3">
            <a:avLst>
              <a:gd name="adj1" fmla="val 280834"/>
            </a:avLst>
          </a:prstGeom>
          <a:solidFill>
            <a:srgbClr val="CC3399"/>
          </a:solidFill>
          <a:ln w="50800">
            <a:solidFill>
              <a:srgbClr val="CC3399"/>
            </a:solidFill>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B9B62016-A2DD-44D0-91D4-AF1012361EB3}"/>
              </a:ext>
            </a:extLst>
          </p:cNvPr>
          <p:cNvSpPr txBox="1">
            <a:spLocks/>
          </p:cNvSpPr>
          <p:nvPr/>
        </p:nvSpPr>
        <p:spPr>
          <a:xfrm>
            <a:off x="7685757" y="1886473"/>
            <a:ext cx="4297590" cy="3630759"/>
          </a:xfrm>
          <a:prstGeom prst="rect">
            <a:avLst/>
          </a:prstGeom>
        </p:spPr>
        <p:txBody>
          <a:bodyPr numCol="1"/>
          <a:lstStyle>
            <a:lvl1pPr marL="342900" indent="-342900" algn="l" rtl="0" eaLnBrk="1" fontAlgn="base" hangingPunct="1">
              <a:spcBef>
                <a:spcPct val="20000"/>
              </a:spcBef>
              <a:spcAft>
                <a:spcPct val="0"/>
              </a:spcAft>
              <a:buClr>
                <a:schemeClr val="bg1">
                  <a:lumMod val="50000"/>
                </a:schemeClr>
              </a:buClr>
              <a:buSzPct val="100000"/>
              <a:buChar char="•"/>
              <a:defRPr sz="2400" b="1">
                <a:solidFill>
                  <a:schemeClr val="bg1">
                    <a:lumMod val="50000"/>
                  </a:schemeClr>
                </a:solidFill>
                <a:latin typeface="+mn-lt"/>
                <a:ea typeface="+mn-ea"/>
                <a:cs typeface="+mn-cs"/>
              </a:defRPr>
            </a:lvl1pPr>
            <a:lvl2pPr marL="742950" indent="-285750" algn="l" rtl="0" eaLnBrk="1" fontAlgn="base" hangingPunct="1">
              <a:spcBef>
                <a:spcPct val="20000"/>
              </a:spcBef>
              <a:spcAft>
                <a:spcPct val="0"/>
              </a:spcAft>
              <a:buSzPct val="100000"/>
              <a:buChar char="–"/>
              <a:defRPr sz="2000">
                <a:solidFill>
                  <a:schemeClr val="bg1">
                    <a:lumMod val="50000"/>
                  </a:schemeClr>
                </a:solidFill>
                <a:latin typeface="+mn-lt"/>
              </a:defRPr>
            </a:lvl2pPr>
            <a:lvl3pPr marL="1143000" indent="-228600" algn="l" rtl="0" eaLnBrk="1" fontAlgn="base" hangingPunct="1">
              <a:spcBef>
                <a:spcPct val="20000"/>
              </a:spcBef>
              <a:spcAft>
                <a:spcPct val="0"/>
              </a:spcAft>
              <a:buSzPct val="100000"/>
              <a:buChar char="•"/>
              <a:defRPr sz="2000">
                <a:solidFill>
                  <a:schemeClr val="bg1">
                    <a:lumMod val="50000"/>
                  </a:schemeClr>
                </a:solidFill>
                <a:latin typeface="+mn-lt"/>
              </a:defRPr>
            </a:lvl3pPr>
            <a:lvl4pPr marL="1600200" indent="-228600" algn="l" rtl="0" eaLnBrk="1" fontAlgn="base" hangingPunct="1">
              <a:spcBef>
                <a:spcPct val="20000"/>
              </a:spcBef>
              <a:spcAft>
                <a:spcPct val="0"/>
              </a:spcAft>
              <a:buSzPct val="100000"/>
              <a:buChar char="–"/>
              <a:defRPr>
                <a:solidFill>
                  <a:schemeClr val="bg1">
                    <a:lumMod val="50000"/>
                  </a:schemeClr>
                </a:solidFill>
                <a:latin typeface="+mn-lt"/>
              </a:defRPr>
            </a:lvl4pPr>
            <a:lvl5pPr marL="2057400" indent="-228600" algn="l" rtl="0" eaLnBrk="1" fontAlgn="base" hangingPunct="1">
              <a:spcBef>
                <a:spcPct val="20000"/>
              </a:spcBef>
              <a:spcAft>
                <a:spcPct val="0"/>
              </a:spcAft>
              <a:buSzPct val="100000"/>
              <a:buChar char="•"/>
              <a:defRPr>
                <a:solidFill>
                  <a:schemeClr val="bg1">
                    <a:lumMod val="50000"/>
                  </a:schemeClr>
                </a:solidFill>
                <a:latin typeface="+mn-lt"/>
              </a:defRPr>
            </a:lvl5pPr>
            <a:lvl6pPr marL="2514600" indent="-228600" algn="l" rtl="0" eaLnBrk="1" fontAlgn="base" hangingPunct="1">
              <a:spcBef>
                <a:spcPct val="20000"/>
              </a:spcBef>
              <a:spcAft>
                <a:spcPct val="0"/>
              </a:spcAft>
              <a:buSzPct val="100000"/>
              <a:buChar char="•"/>
              <a:defRPr>
                <a:solidFill>
                  <a:schemeClr val="accent2"/>
                </a:solidFill>
                <a:latin typeface="+mn-lt"/>
              </a:defRPr>
            </a:lvl6pPr>
            <a:lvl7pPr marL="2971800" indent="-228600" algn="l" rtl="0" eaLnBrk="1" fontAlgn="base" hangingPunct="1">
              <a:spcBef>
                <a:spcPct val="20000"/>
              </a:spcBef>
              <a:spcAft>
                <a:spcPct val="0"/>
              </a:spcAft>
              <a:buSzPct val="100000"/>
              <a:buChar char="•"/>
              <a:defRPr>
                <a:solidFill>
                  <a:schemeClr val="accent2"/>
                </a:solidFill>
                <a:latin typeface="+mn-lt"/>
              </a:defRPr>
            </a:lvl7pPr>
            <a:lvl8pPr marL="3429000" indent="-228600" algn="l" rtl="0" eaLnBrk="1" fontAlgn="base" hangingPunct="1">
              <a:spcBef>
                <a:spcPct val="20000"/>
              </a:spcBef>
              <a:spcAft>
                <a:spcPct val="0"/>
              </a:spcAft>
              <a:buSzPct val="100000"/>
              <a:buChar char="•"/>
              <a:defRPr>
                <a:solidFill>
                  <a:schemeClr val="accent2"/>
                </a:solidFill>
                <a:latin typeface="+mn-lt"/>
              </a:defRPr>
            </a:lvl8pPr>
            <a:lvl9pPr marL="3886200" indent="-228600" algn="l" rtl="0" eaLnBrk="1" fontAlgn="base" hangingPunct="1">
              <a:spcBef>
                <a:spcPct val="20000"/>
              </a:spcBef>
              <a:spcAft>
                <a:spcPct val="0"/>
              </a:spcAft>
              <a:buSzPct val="100000"/>
              <a:buChar char="•"/>
              <a:defRPr>
                <a:solidFill>
                  <a:schemeClr val="accent2"/>
                </a:solidFill>
                <a:latin typeface="+mn-lt"/>
              </a:defRPr>
            </a:lvl9pPr>
          </a:lstStyle>
          <a:p>
            <a:pPr marL="182563" indent="-182563"/>
            <a:r>
              <a:rPr lang="en-GB" sz="2000" dirty="0">
                <a:solidFill>
                  <a:srgbClr val="25303B"/>
                </a:solidFill>
              </a:rPr>
              <a:t>Shifting comfort will have the widest impact:</a:t>
            </a:r>
          </a:p>
          <a:p>
            <a:pPr marL="625475" lvl="1" indent="-269875"/>
            <a:r>
              <a:rPr lang="en-GB" dirty="0">
                <a:solidFill>
                  <a:srgbClr val="25303B"/>
                </a:solidFill>
              </a:rPr>
              <a:t>Increase likelihood / instances of reporting</a:t>
            </a:r>
          </a:p>
          <a:p>
            <a:pPr marL="625475" lvl="1" indent="-269875"/>
            <a:r>
              <a:rPr lang="en-GB" dirty="0">
                <a:solidFill>
                  <a:srgbClr val="25303B"/>
                </a:solidFill>
              </a:rPr>
              <a:t>Discourage more visible “touting” of goods</a:t>
            </a:r>
          </a:p>
          <a:p>
            <a:pPr marL="625475" lvl="1" indent="-269875"/>
            <a:r>
              <a:rPr lang="en-GB" dirty="0">
                <a:solidFill>
                  <a:srgbClr val="25303B"/>
                </a:solidFill>
              </a:rPr>
              <a:t>Which will decrease offers and likelihood of purchase</a:t>
            </a:r>
          </a:p>
          <a:p>
            <a:pPr marL="625475" lvl="1" indent="-269875"/>
            <a:r>
              <a:rPr lang="en-GB" dirty="0">
                <a:solidFill>
                  <a:srgbClr val="25303B"/>
                </a:solidFill>
              </a:rPr>
              <a:t>Make it less acceptable as a social norm</a:t>
            </a:r>
          </a:p>
          <a:p>
            <a:endParaRPr lang="en-GB" sz="2000" kern="0" dirty="0">
              <a:solidFill>
                <a:srgbClr val="25303B"/>
              </a:solidFill>
            </a:endParaRPr>
          </a:p>
        </p:txBody>
      </p:sp>
    </p:spTree>
    <p:extLst>
      <p:ext uri="{BB962C8B-B14F-4D97-AF65-F5344CB8AC3E}">
        <p14:creationId xmlns:p14="http://schemas.microsoft.com/office/powerpoint/2010/main" val="2880821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4"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40" y="184150"/>
            <a:ext cx="11617291" cy="630238"/>
          </a:xfrm>
        </p:spPr>
        <p:txBody>
          <a:bodyPr/>
          <a:lstStyle/>
          <a:p>
            <a:r>
              <a:rPr lang="en-GB" sz="4000" dirty="0">
                <a:latin typeface="Source Sans Pro Light" panose="020B0403030403020204" pitchFamily="34" charset="0"/>
                <a:ea typeface="Source Sans Pro Light" panose="020B0403030403020204" pitchFamily="34" charset="0"/>
              </a:rPr>
              <a:t>York Illicit Tobacco Study 2021: Key Out-takes</a:t>
            </a:r>
          </a:p>
        </p:txBody>
      </p:sp>
      <p:sp>
        <p:nvSpPr>
          <p:cNvPr id="13" name="Rectangle 3">
            <a:extLst>
              <a:ext uri="{FF2B5EF4-FFF2-40B4-BE49-F238E27FC236}">
                <a16:creationId xmlns:a16="http://schemas.microsoft.com/office/drawing/2014/main" id="{D8D52B1D-511B-4B2C-834A-BF3DCDEC7CCA}"/>
              </a:ext>
            </a:extLst>
          </p:cNvPr>
          <p:cNvSpPr txBox="1">
            <a:spLocks noChangeArrowheads="1"/>
          </p:cNvSpPr>
          <p:nvPr/>
        </p:nvSpPr>
        <p:spPr>
          <a:xfrm>
            <a:off x="142923" y="1003386"/>
            <a:ext cx="11929324" cy="5449949"/>
          </a:xfrm>
          <a:prstGeom prst="rect">
            <a:avLst/>
          </a:prstGeom>
        </p:spPr>
        <p:txBody>
          <a:bodyPr numCol="2"/>
          <a:lstStyle>
            <a:lvl1pPr marL="342900" indent="-342900" algn="l" rtl="0" eaLnBrk="1" fontAlgn="base" hangingPunct="1">
              <a:spcBef>
                <a:spcPct val="20000"/>
              </a:spcBef>
              <a:spcAft>
                <a:spcPct val="0"/>
              </a:spcAft>
              <a:buClr>
                <a:schemeClr val="bg1">
                  <a:lumMod val="50000"/>
                </a:schemeClr>
              </a:buClr>
              <a:buSzPct val="100000"/>
              <a:buChar char="•"/>
              <a:defRPr sz="2400" b="1">
                <a:solidFill>
                  <a:schemeClr val="bg1">
                    <a:lumMod val="50000"/>
                  </a:schemeClr>
                </a:solidFill>
                <a:latin typeface="+mn-lt"/>
                <a:ea typeface="+mn-ea"/>
                <a:cs typeface="+mn-cs"/>
              </a:defRPr>
            </a:lvl1pPr>
            <a:lvl2pPr marL="742950" indent="-285750" algn="l" rtl="0" eaLnBrk="1" fontAlgn="base" hangingPunct="1">
              <a:spcBef>
                <a:spcPct val="20000"/>
              </a:spcBef>
              <a:spcAft>
                <a:spcPct val="0"/>
              </a:spcAft>
              <a:buSzPct val="100000"/>
              <a:buChar char="–"/>
              <a:defRPr sz="2000">
                <a:solidFill>
                  <a:schemeClr val="bg1">
                    <a:lumMod val="50000"/>
                  </a:schemeClr>
                </a:solidFill>
                <a:latin typeface="+mn-lt"/>
              </a:defRPr>
            </a:lvl2pPr>
            <a:lvl3pPr marL="1143000" indent="-228600" algn="l" rtl="0" eaLnBrk="1" fontAlgn="base" hangingPunct="1">
              <a:spcBef>
                <a:spcPct val="20000"/>
              </a:spcBef>
              <a:spcAft>
                <a:spcPct val="0"/>
              </a:spcAft>
              <a:buSzPct val="100000"/>
              <a:buChar char="•"/>
              <a:defRPr sz="2000">
                <a:solidFill>
                  <a:schemeClr val="bg1">
                    <a:lumMod val="50000"/>
                  </a:schemeClr>
                </a:solidFill>
                <a:latin typeface="+mn-lt"/>
              </a:defRPr>
            </a:lvl3pPr>
            <a:lvl4pPr marL="1600200" indent="-228600" algn="l" rtl="0" eaLnBrk="1" fontAlgn="base" hangingPunct="1">
              <a:spcBef>
                <a:spcPct val="20000"/>
              </a:spcBef>
              <a:spcAft>
                <a:spcPct val="0"/>
              </a:spcAft>
              <a:buSzPct val="100000"/>
              <a:buChar char="–"/>
              <a:defRPr>
                <a:solidFill>
                  <a:schemeClr val="bg1">
                    <a:lumMod val="50000"/>
                  </a:schemeClr>
                </a:solidFill>
                <a:latin typeface="+mn-lt"/>
              </a:defRPr>
            </a:lvl4pPr>
            <a:lvl5pPr marL="2057400" indent="-228600" algn="l" rtl="0" eaLnBrk="1" fontAlgn="base" hangingPunct="1">
              <a:spcBef>
                <a:spcPct val="20000"/>
              </a:spcBef>
              <a:spcAft>
                <a:spcPct val="0"/>
              </a:spcAft>
              <a:buSzPct val="100000"/>
              <a:buChar char="•"/>
              <a:defRPr>
                <a:solidFill>
                  <a:schemeClr val="bg1">
                    <a:lumMod val="50000"/>
                  </a:schemeClr>
                </a:solidFill>
                <a:latin typeface="+mn-lt"/>
              </a:defRPr>
            </a:lvl5pPr>
            <a:lvl6pPr marL="2514600" indent="-228600" algn="l" rtl="0" eaLnBrk="1" fontAlgn="base" hangingPunct="1">
              <a:spcBef>
                <a:spcPct val="20000"/>
              </a:spcBef>
              <a:spcAft>
                <a:spcPct val="0"/>
              </a:spcAft>
              <a:buSzPct val="100000"/>
              <a:buChar char="•"/>
              <a:defRPr>
                <a:solidFill>
                  <a:schemeClr val="accent2"/>
                </a:solidFill>
                <a:latin typeface="+mn-lt"/>
              </a:defRPr>
            </a:lvl6pPr>
            <a:lvl7pPr marL="2971800" indent="-228600" algn="l" rtl="0" eaLnBrk="1" fontAlgn="base" hangingPunct="1">
              <a:spcBef>
                <a:spcPct val="20000"/>
              </a:spcBef>
              <a:spcAft>
                <a:spcPct val="0"/>
              </a:spcAft>
              <a:buSzPct val="100000"/>
              <a:buChar char="•"/>
              <a:defRPr>
                <a:solidFill>
                  <a:schemeClr val="accent2"/>
                </a:solidFill>
                <a:latin typeface="+mn-lt"/>
              </a:defRPr>
            </a:lvl7pPr>
            <a:lvl8pPr marL="3429000" indent="-228600" algn="l" rtl="0" eaLnBrk="1" fontAlgn="base" hangingPunct="1">
              <a:spcBef>
                <a:spcPct val="20000"/>
              </a:spcBef>
              <a:spcAft>
                <a:spcPct val="0"/>
              </a:spcAft>
              <a:buSzPct val="100000"/>
              <a:buChar char="•"/>
              <a:defRPr>
                <a:solidFill>
                  <a:schemeClr val="accent2"/>
                </a:solidFill>
                <a:latin typeface="+mn-lt"/>
              </a:defRPr>
            </a:lvl8pPr>
            <a:lvl9pPr marL="3886200" indent="-228600" algn="l" rtl="0" eaLnBrk="1" fontAlgn="base" hangingPunct="1">
              <a:spcBef>
                <a:spcPct val="20000"/>
              </a:spcBef>
              <a:spcAft>
                <a:spcPct val="0"/>
              </a:spcAft>
              <a:buSzPct val="100000"/>
              <a:buChar char="•"/>
              <a:defRPr>
                <a:solidFill>
                  <a:schemeClr val="accent2"/>
                </a:solidFill>
                <a:latin typeface="+mn-lt"/>
              </a:defRPr>
            </a:lvl9pPr>
          </a:lstStyle>
          <a:p>
            <a:pPr>
              <a:spcBef>
                <a:spcPts val="328"/>
              </a:spcBef>
            </a:pPr>
            <a:r>
              <a:rPr lang="en-GB" sz="2000" b="0" kern="0" dirty="0">
                <a:solidFill>
                  <a:srgbClr val="25303B"/>
                </a:solidFill>
                <a:latin typeface="Source Sans Pro Light" panose="020B0403030403020204" pitchFamily="34" charset="0"/>
                <a:ea typeface="Source Sans Pro Light" panose="020B0403030403020204" pitchFamily="34" charset="0"/>
              </a:rPr>
              <a:t>1 in 4 smokers have been offered illicit tobacco, the majority of whom go on to </a:t>
            </a:r>
            <a:r>
              <a:rPr lang="en-GB" sz="2000" b="0" kern="0">
                <a:solidFill>
                  <a:srgbClr val="25303B"/>
                </a:solidFill>
                <a:latin typeface="Source Sans Pro Light" panose="020B0403030403020204" pitchFamily="34" charset="0"/>
                <a:ea typeface="Source Sans Pro Light" panose="020B0403030403020204" pitchFamily="34" charset="0"/>
              </a:rPr>
              <a:t>try it.</a:t>
            </a:r>
            <a:endParaRPr lang="en-GB" sz="2000" b="0" kern="0" dirty="0">
              <a:solidFill>
                <a:srgbClr val="25303B"/>
              </a:solidFill>
              <a:latin typeface="Source Sans Pro Light" panose="020B0403030403020204" pitchFamily="34" charset="0"/>
              <a:ea typeface="Source Sans Pro Light" panose="020B0403030403020204" pitchFamily="34" charset="0"/>
            </a:endParaRPr>
          </a:p>
          <a:p>
            <a:pPr>
              <a:spcBef>
                <a:spcPts val="328"/>
              </a:spcBef>
            </a:pPr>
            <a:r>
              <a:rPr lang="en-GB" sz="2000" b="0" kern="0" dirty="0">
                <a:solidFill>
                  <a:srgbClr val="25303B"/>
                </a:solidFill>
                <a:latin typeface="Source Sans Pro Light" panose="020B0403030403020204" pitchFamily="34" charset="0"/>
                <a:ea typeface="Source Sans Pro Light" panose="020B0403030403020204" pitchFamily="34" charset="0"/>
              </a:rPr>
              <a:t>Among those trying illicit tobacco around half go on to become buyers: 11% of smokers are illicit buyers.</a:t>
            </a:r>
          </a:p>
          <a:p>
            <a:pPr>
              <a:spcBef>
                <a:spcPts val="328"/>
              </a:spcBef>
            </a:pPr>
            <a:r>
              <a:rPr lang="en-GB" sz="2000" b="0" kern="0" dirty="0">
                <a:solidFill>
                  <a:srgbClr val="25303B"/>
                </a:solidFill>
                <a:latin typeface="Source Sans Pro Light" panose="020B0403030403020204" pitchFamily="34" charset="0"/>
                <a:ea typeface="Source Sans Pro Light" panose="020B0403030403020204" pitchFamily="34" charset="0"/>
              </a:rPr>
              <a:t>For illicit buyers around half of their tobacco consumption is illicit; this equates to an overall market share of 7% for the area.</a:t>
            </a:r>
          </a:p>
          <a:p>
            <a:pPr>
              <a:spcBef>
                <a:spcPts val="328"/>
              </a:spcBef>
            </a:pPr>
            <a:r>
              <a:rPr lang="en-GB" sz="2000" b="0" kern="0" dirty="0">
                <a:solidFill>
                  <a:srgbClr val="25303B"/>
                </a:solidFill>
                <a:latin typeface="Source Sans Pro Light" panose="020B0403030403020204" pitchFamily="34" charset="0"/>
                <a:ea typeface="Source Sans Pro Light" panose="020B0403030403020204" pitchFamily="34" charset="0"/>
              </a:rPr>
              <a:t>Over a third of illicit buyers are purchasing suspected counterfeit / fake tobacco.</a:t>
            </a:r>
          </a:p>
          <a:p>
            <a:pPr>
              <a:spcBef>
                <a:spcPts val="328"/>
              </a:spcBef>
            </a:pPr>
            <a:r>
              <a:rPr lang="en-GB" sz="2000" b="0" kern="0" dirty="0">
                <a:solidFill>
                  <a:srgbClr val="25303B"/>
                </a:solidFill>
                <a:latin typeface="Source Sans Pro Light" panose="020B0403030403020204" pitchFamily="34" charset="0"/>
                <a:ea typeface="Source Sans Pro Light" panose="020B0403030403020204" pitchFamily="34" charset="0"/>
              </a:rPr>
              <a:t>Males, 16-34 year olds, those struggling financially, hand-rolling tobacco smokers and heavy smokers are most likely to be illicit tobacco buyers.</a:t>
            </a:r>
          </a:p>
          <a:p>
            <a:pPr>
              <a:spcBef>
                <a:spcPts val="328"/>
              </a:spcBef>
            </a:pPr>
            <a:r>
              <a:rPr lang="en-GB" sz="2000" b="0" kern="0" dirty="0">
                <a:solidFill>
                  <a:srgbClr val="25303B"/>
                </a:solidFill>
                <a:latin typeface="Source Sans Pro Light" panose="020B0403030403020204" pitchFamily="34" charset="0"/>
                <a:ea typeface="Source Sans Pro Light" panose="020B0403030403020204" pitchFamily="34" charset="0"/>
              </a:rPr>
              <a:t>The COVID-19 pandemic appears to have had some negative impact on the amount of illicit being offered.</a:t>
            </a:r>
          </a:p>
          <a:p>
            <a:pPr>
              <a:spcBef>
                <a:spcPts val="328"/>
              </a:spcBef>
            </a:pPr>
            <a:r>
              <a:rPr lang="en-GB" sz="2000" b="0" kern="0" dirty="0">
                <a:solidFill>
                  <a:srgbClr val="25303B"/>
                </a:solidFill>
                <a:latin typeface="Source Sans Pro Light" panose="020B0403030403020204" pitchFamily="34" charset="0"/>
                <a:ea typeface="Source Sans Pro Light" panose="020B0403030403020204" pitchFamily="34" charset="0"/>
              </a:rPr>
              <a:t>Illicit tobacco is typically purchased from a private address or shop; 8 out of 10 just buy from the one trusted source.</a:t>
            </a:r>
          </a:p>
          <a:p>
            <a:pPr>
              <a:spcBef>
                <a:spcPts val="328"/>
              </a:spcBef>
            </a:pPr>
            <a:endParaRPr lang="en-GB" sz="2000" b="0" kern="0" dirty="0">
              <a:solidFill>
                <a:srgbClr val="25303B"/>
              </a:solidFill>
              <a:latin typeface="Source Sans Pro Light" panose="020B0403030403020204" pitchFamily="34" charset="0"/>
              <a:ea typeface="Source Sans Pro Light" panose="020B0403030403020204" pitchFamily="34" charset="0"/>
            </a:endParaRPr>
          </a:p>
          <a:p>
            <a:pPr>
              <a:spcBef>
                <a:spcPts val="328"/>
              </a:spcBef>
            </a:pPr>
            <a:endParaRPr lang="en-GB" sz="2000" b="0" kern="0" dirty="0">
              <a:solidFill>
                <a:srgbClr val="25303B"/>
              </a:solidFill>
              <a:latin typeface="Source Sans Pro Light" panose="020B0403030403020204" pitchFamily="34" charset="0"/>
              <a:ea typeface="Source Sans Pro Light" panose="020B0403030403020204" pitchFamily="34" charset="0"/>
            </a:endParaRPr>
          </a:p>
          <a:p>
            <a:pPr>
              <a:spcBef>
                <a:spcPts val="328"/>
              </a:spcBef>
            </a:pPr>
            <a:endParaRPr lang="en-GB" sz="2000" b="0" kern="0" dirty="0">
              <a:solidFill>
                <a:srgbClr val="25303B"/>
              </a:solidFill>
              <a:latin typeface="Source Sans Pro Light" panose="020B0403030403020204" pitchFamily="34" charset="0"/>
              <a:ea typeface="Source Sans Pro Light" panose="020B0403030403020204" pitchFamily="34" charset="0"/>
            </a:endParaRPr>
          </a:p>
          <a:p>
            <a:pPr>
              <a:spcBef>
                <a:spcPts val="328"/>
              </a:spcBef>
            </a:pPr>
            <a:r>
              <a:rPr lang="en-GB" sz="2000" b="0" kern="0" dirty="0">
                <a:solidFill>
                  <a:srgbClr val="25303B"/>
                </a:solidFill>
                <a:latin typeface="Source Sans Pro Light" panose="020B0403030403020204" pitchFamily="34" charset="0"/>
                <a:ea typeface="Source Sans Pro Light" panose="020B0403030403020204" pitchFamily="34" charset="0"/>
              </a:rPr>
              <a:t>Illicit buyers usually pay just under half the RRP for illicit cigarettes / hand-rolling tobacco.</a:t>
            </a:r>
          </a:p>
          <a:p>
            <a:pPr>
              <a:spcBef>
                <a:spcPts val="328"/>
              </a:spcBef>
            </a:pPr>
            <a:r>
              <a:rPr lang="en-GB" sz="2000" b="0" kern="0" dirty="0">
                <a:solidFill>
                  <a:srgbClr val="25303B"/>
                </a:solidFill>
                <a:latin typeface="Source Sans Pro Light" panose="020B0403030403020204" pitchFamily="34" charset="0"/>
                <a:ea typeface="Source Sans Pro Light" panose="020B0403030403020204" pitchFamily="34" charset="0"/>
              </a:rPr>
              <a:t>Facilitating the habit was the main draw of illicit tobacco among buyers.</a:t>
            </a:r>
          </a:p>
          <a:p>
            <a:pPr>
              <a:spcBef>
                <a:spcPts val="328"/>
              </a:spcBef>
            </a:pPr>
            <a:r>
              <a:rPr lang="en-GB" sz="2000" b="0" kern="0" dirty="0">
                <a:solidFill>
                  <a:srgbClr val="25303B"/>
                </a:solidFill>
                <a:latin typeface="Source Sans Pro Light" panose="020B0403030403020204" pitchFamily="34" charset="0"/>
                <a:ea typeface="Source Sans Pro Light" panose="020B0403030403020204" pitchFamily="34" charset="0"/>
              </a:rPr>
              <a:t>Barriers to illicit purchase centred around poor smoking experience and concerns about their content – as opposed to any moral / illegality concerns.</a:t>
            </a:r>
          </a:p>
          <a:p>
            <a:pPr>
              <a:spcBef>
                <a:spcPts val="328"/>
              </a:spcBef>
            </a:pPr>
            <a:r>
              <a:rPr lang="en-GB" sz="2000" b="0" kern="0" dirty="0">
                <a:solidFill>
                  <a:srgbClr val="25303B"/>
                </a:solidFill>
                <a:latin typeface="Source Sans Pro Light" panose="020B0403030403020204" pitchFamily="34" charset="0"/>
                <a:ea typeface="Source Sans Pro Light" panose="020B0403030403020204" pitchFamily="34" charset="0"/>
              </a:rPr>
              <a:t>Comfort with illicit tobacco is a key determinant of likelihood of purchase among smokers. </a:t>
            </a:r>
          </a:p>
          <a:p>
            <a:pPr>
              <a:spcBef>
                <a:spcPts val="328"/>
              </a:spcBef>
            </a:pPr>
            <a:r>
              <a:rPr lang="en-GB" sz="2000" b="0" kern="0" dirty="0">
                <a:solidFill>
                  <a:srgbClr val="25303B"/>
                </a:solidFill>
                <a:latin typeface="Source Sans Pro Light" panose="020B0403030403020204" pitchFamily="34" charset="0"/>
                <a:ea typeface="Source Sans Pro Light" panose="020B0403030403020204" pitchFamily="34" charset="0"/>
              </a:rPr>
              <a:t>Any impact the sale of illicit tobacco has on children dramatically increases likelihood of reporting.</a:t>
            </a:r>
          </a:p>
          <a:p>
            <a:pPr>
              <a:spcBef>
                <a:spcPts val="328"/>
              </a:spcBef>
            </a:pPr>
            <a:r>
              <a:rPr lang="en-GB" sz="2000" b="0" kern="0" dirty="0">
                <a:solidFill>
                  <a:srgbClr val="25303B"/>
                </a:solidFill>
                <a:latin typeface="Source Sans Pro Light" panose="020B0403030403020204" pitchFamily="34" charset="0"/>
                <a:ea typeface="Source Sans Pro Light" panose="020B0403030403020204" pitchFamily="34" charset="0"/>
              </a:rPr>
              <a:t>Non-smokers are more likely to report the sale of illicit tobacco, unfortunately these are least likely to encounter such sales.</a:t>
            </a:r>
          </a:p>
          <a:p>
            <a:pPr>
              <a:spcBef>
                <a:spcPts val="328"/>
              </a:spcBef>
            </a:pPr>
            <a:r>
              <a:rPr lang="en-GB" sz="2000" b="0" kern="0" dirty="0">
                <a:solidFill>
                  <a:srgbClr val="25303B"/>
                </a:solidFill>
                <a:latin typeface="Source Sans Pro Light" panose="020B0403030403020204" pitchFamily="34" charset="0"/>
                <a:ea typeface="Source Sans Pro Light" panose="020B0403030403020204" pitchFamily="34" charset="0"/>
              </a:rPr>
              <a:t>Those likely to report were most likely to contact the Police through a telephone hotline.</a:t>
            </a:r>
          </a:p>
          <a:p>
            <a:pPr>
              <a:spcBef>
                <a:spcPts val="328"/>
              </a:spcBef>
            </a:pPr>
            <a:endParaRPr lang="en-GB" sz="2000" b="0" kern="0" dirty="0">
              <a:solidFill>
                <a:srgbClr val="25303B"/>
              </a:solidFill>
              <a:latin typeface="Source Sans Pro Light" panose="020B0403030403020204" pitchFamily="34" charset="0"/>
              <a:ea typeface="Source Sans Pro Light" panose="020B0403030403020204" pitchFamily="34" charset="0"/>
            </a:endParaRPr>
          </a:p>
          <a:p>
            <a:endParaRPr lang="en-GB" sz="2000" b="0" kern="0" dirty="0">
              <a:solidFill>
                <a:srgbClr val="25303B"/>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25283929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EB05B6-695A-44DF-BD12-DE1F4241E0EB}"/>
              </a:ext>
            </a:extLst>
          </p:cNvPr>
          <p:cNvSpPr>
            <a:spLocks noGrp="1"/>
          </p:cNvSpPr>
          <p:nvPr>
            <p:ph sz="half" idx="2"/>
          </p:nvPr>
        </p:nvSpPr>
        <p:spPr/>
        <p:txBody>
          <a:bodyPr/>
          <a:lstStyle/>
          <a:p>
            <a:endParaRPr lang="en-GB"/>
          </a:p>
        </p:txBody>
      </p:sp>
      <p:sp>
        <p:nvSpPr>
          <p:cNvPr id="4" name="Text Box 2">
            <a:extLst>
              <a:ext uri="{FF2B5EF4-FFF2-40B4-BE49-F238E27FC236}">
                <a16:creationId xmlns:a16="http://schemas.microsoft.com/office/drawing/2014/main" id="{C6A6D8A4-B128-46E1-953A-1AF4599D5110}"/>
              </a:ext>
            </a:extLst>
          </p:cNvPr>
          <p:cNvSpPr txBox="1">
            <a:spLocks noChangeArrowheads="1"/>
          </p:cNvSpPr>
          <p:nvPr/>
        </p:nvSpPr>
        <p:spPr bwMode="auto">
          <a:xfrm>
            <a:off x="755576" y="3044279"/>
            <a:ext cx="4402167" cy="769441"/>
          </a:xfrm>
          <a:prstGeom prst="rect">
            <a:avLst/>
          </a:prstGeom>
          <a:noFill/>
          <a:ln w="28575">
            <a:noFill/>
            <a:miter lim="800000"/>
            <a:headEnd/>
            <a:tailEnd/>
          </a:ln>
        </p:spPr>
        <p:txBody>
          <a:bodyPr wrap="none">
            <a:spAutoFit/>
          </a:bodyPr>
          <a:lstStyle/>
          <a:p>
            <a:r>
              <a:rPr lang="en-GB" sz="4400" b="1" dirty="0">
                <a:solidFill>
                  <a:srgbClr val="25303B"/>
                </a:solidFill>
                <a:latin typeface="Verdana" pitchFamily="34" charset="0"/>
              </a:rPr>
              <a:t>Q&amp;A Session </a:t>
            </a:r>
          </a:p>
        </p:txBody>
      </p:sp>
      <p:sp>
        <p:nvSpPr>
          <p:cNvPr id="6" name="Title 5">
            <a:extLst>
              <a:ext uri="{FF2B5EF4-FFF2-40B4-BE49-F238E27FC236}">
                <a16:creationId xmlns:a16="http://schemas.microsoft.com/office/drawing/2014/main" id="{D221D4FD-5691-4107-A31A-EE63EF326D68}"/>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7925055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63352" y="274638"/>
            <a:ext cx="11665296" cy="418058"/>
          </a:xfrm>
        </p:spPr>
        <p:txBody>
          <a:bodyPr wrap="square" anchor="ctr">
            <a:normAutofit fontScale="90000"/>
          </a:bodyPr>
          <a:lstStyle/>
          <a:p>
            <a:r>
              <a:rPr lang="en-GB" dirty="0"/>
              <a:t>Study Methodology</a:t>
            </a:r>
          </a:p>
        </p:txBody>
      </p:sp>
      <p:sp>
        <p:nvSpPr>
          <p:cNvPr id="3075" name="Rectangle 3"/>
          <p:cNvSpPr>
            <a:spLocks noGrp="1" noChangeArrowheads="1"/>
          </p:cNvSpPr>
          <p:nvPr>
            <p:ph sz="half" idx="2"/>
          </p:nvPr>
        </p:nvSpPr>
        <p:spPr>
          <a:xfrm>
            <a:off x="263352" y="980728"/>
            <a:ext cx="6696744" cy="5328592"/>
          </a:xfrm>
        </p:spPr>
        <p:txBody>
          <a:bodyPr wrap="square" anchor="t">
            <a:noAutofit/>
          </a:bodyPr>
          <a:lstStyle/>
          <a:p>
            <a:pPr>
              <a:lnSpc>
                <a:spcPct val="90000"/>
              </a:lnSpc>
              <a:spcBef>
                <a:spcPts val="328"/>
              </a:spcBef>
            </a:pPr>
            <a:r>
              <a:rPr lang="en-GB" sz="2000" b="0" dirty="0">
                <a:latin typeface="Source Sans Pro Light" panose="020B0403030403020204" pitchFamily="34" charset="0"/>
                <a:ea typeface="Source Sans Pro Light" panose="020B0403030403020204" pitchFamily="34" charset="0"/>
              </a:rPr>
              <a:t>408 interviews: 232 smokers and 26 illicit tobacco buyers</a:t>
            </a:r>
          </a:p>
          <a:p>
            <a:pPr>
              <a:lnSpc>
                <a:spcPct val="90000"/>
              </a:lnSpc>
              <a:spcBef>
                <a:spcPts val="328"/>
              </a:spcBef>
            </a:pPr>
            <a:r>
              <a:rPr lang="en-GB" sz="2000" b="0" dirty="0">
                <a:latin typeface="Source Sans Pro Light" panose="020B0403030403020204" pitchFamily="34" charset="0"/>
                <a:ea typeface="Source Sans Pro Light" panose="020B0403030403020204" pitchFamily="34" charset="0"/>
              </a:rPr>
              <a:t>Interviewing was conducted across all 21 electoral wards</a:t>
            </a:r>
          </a:p>
          <a:p>
            <a:r>
              <a:rPr lang="en-GB" sz="2000" b="0" dirty="0">
                <a:latin typeface="Source Sans Pro Light" panose="020B0403030403020204" pitchFamily="34" charset="0"/>
                <a:ea typeface="Source Sans Pro Light" panose="020B0403030403020204" pitchFamily="34" charset="0"/>
              </a:rPr>
              <a:t>Complementary mix of telephone and face-to-face in-street interviewing</a:t>
            </a:r>
          </a:p>
          <a:p>
            <a:pPr lvl="1"/>
            <a:r>
              <a:rPr lang="en-GB" dirty="0">
                <a:latin typeface="Source Sans Pro Light" panose="020B0403030403020204" pitchFamily="34" charset="0"/>
                <a:ea typeface="Source Sans Pro Light" panose="020B0403030403020204" pitchFamily="34" charset="0"/>
                <a:cs typeface="+mn-cs"/>
              </a:rPr>
              <a:t>This helps reach a wider audience than any single methodology, thereby boosting survey representation</a:t>
            </a:r>
          </a:p>
          <a:p>
            <a:r>
              <a:rPr lang="en-GB" sz="2000" b="0" dirty="0">
                <a:latin typeface="Source Sans Pro Light" panose="020B0403030403020204" pitchFamily="34" charset="0"/>
                <a:ea typeface="Source Sans Pro Light" panose="020B0403030403020204" pitchFamily="34" charset="0"/>
              </a:rPr>
              <a:t>Sampled adults aged 16+</a:t>
            </a:r>
          </a:p>
          <a:p>
            <a:pPr lvl="1"/>
            <a:r>
              <a:rPr lang="en-GB" dirty="0">
                <a:latin typeface="Source Sans Pro Light" panose="020B0403030403020204" pitchFamily="34" charset="0"/>
                <a:ea typeface="Source Sans Pro Light" panose="020B0403030403020204" pitchFamily="34" charset="0"/>
                <a:cs typeface="+mn-cs"/>
              </a:rPr>
              <a:t>Quota controls on survey area, gender, age and socio-economic status</a:t>
            </a:r>
          </a:p>
          <a:p>
            <a:r>
              <a:rPr lang="en-GB" sz="2000" b="0" dirty="0">
                <a:latin typeface="Source Sans Pro Light" panose="020B0403030403020204" pitchFamily="34" charset="0"/>
                <a:ea typeface="Source Sans Pro Light" panose="020B0403030403020204" pitchFamily="34" charset="0"/>
              </a:rPr>
              <a:t>Fieldwork was among both smokers and non-smokers</a:t>
            </a:r>
          </a:p>
          <a:p>
            <a:pPr lvl="1"/>
            <a:r>
              <a:rPr lang="en-GB" dirty="0">
                <a:latin typeface="Source Sans Pro Light" panose="020B0403030403020204" pitchFamily="34" charset="0"/>
                <a:ea typeface="Source Sans Pro Light" panose="020B0403030403020204" pitchFamily="34" charset="0"/>
                <a:cs typeface="+mn-cs"/>
              </a:rPr>
              <a:t>To increase the statistical reliability of smokers, they were oversampled from around a sixth of adults to now represent half the total sample</a:t>
            </a:r>
          </a:p>
          <a:p>
            <a:r>
              <a:rPr lang="en-GB" sz="2000" b="0" dirty="0">
                <a:latin typeface="Source Sans Pro Light" panose="020B0403030403020204" pitchFamily="34" charset="0"/>
                <a:ea typeface="Source Sans Pro Light" panose="020B0403030403020204" pitchFamily="34" charset="0"/>
              </a:rPr>
              <a:t>3-stage data weightings based on gender &amp; age, smoking prevalence (according to Census and Public Health England figures)</a:t>
            </a:r>
          </a:p>
          <a:p>
            <a:pPr lvl="1">
              <a:lnSpc>
                <a:spcPct val="90000"/>
              </a:lnSpc>
              <a:spcBef>
                <a:spcPts val="328"/>
              </a:spcBef>
            </a:pPr>
            <a:endParaRPr lang="en-GB" b="0" dirty="0">
              <a:latin typeface="Source Sans Pro Light" panose="020B0403030403020204" pitchFamily="34" charset="0"/>
              <a:ea typeface="Source Sans Pro Light" panose="020B0403030403020204" pitchFamily="34" charset="0"/>
            </a:endParaRPr>
          </a:p>
        </p:txBody>
      </p:sp>
      <p:sp>
        <p:nvSpPr>
          <p:cNvPr id="74" name="Text Placeholder 4">
            <a:extLst>
              <a:ext uri="{FF2B5EF4-FFF2-40B4-BE49-F238E27FC236}">
                <a16:creationId xmlns:a16="http://schemas.microsoft.com/office/drawing/2014/main" id="{C212637C-843F-4671-93DC-CD5DBEB19B42}"/>
              </a:ext>
            </a:extLst>
          </p:cNvPr>
          <p:cNvSpPr>
            <a:spLocks noGrp="1"/>
          </p:cNvSpPr>
          <p:nvPr>
            <p:ph type="body" sz="quarter" idx="3"/>
          </p:nvPr>
        </p:nvSpPr>
        <p:spPr>
          <a:xfrm>
            <a:off x="6779303" y="967336"/>
            <a:ext cx="5389033" cy="639762"/>
          </a:xfrm>
        </p:spPr>
        <p:txBody>
          <a:bodyPr/>
          <a:lstStyle/>
          <a:p>
            <a:pPr algn="ctr"/>
            <a:r>
              <a:rPr lang="en-US" dirty="0"/>
              <a:t>Catchment map</a:t>
            </a:r>
          </a:p>
        </p:txBody>
      </p:sp>
      <p:pic>
        <p:nvPicPr>
          <p:cNvPr id="4" name="Picture 3" descr="Map&#10;&#10;Description automatically generated">
            <a:extLst>
              <a:ext uri="{FF2B5EF4-FFF2-40B4-BE49-F238E27FC236}">
                <a16:creationId xmlns:a16="http://schemas.microsoft.com/office/drawing/2014/main" id="{3740E04D-2C69-4EA0-9E67-DD9F6BC99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6043" y="1749532"/>
            <a:ext cx="4456346" cy="4417353"/>
          </a:xfrm>
          <a:prstGeom prst="rect">
            <a:avLst/>
          </a:prstGeom>
        </p:spPr>
      </p:pic>
    </p:spTree>
    <p:extLst>
      <p:ext uri="{BB962C8B-B14F-4D97-AF65-F5344CB8AC3E}">
        <p14:creationId xmlns:p14="http://schemas.microsoft.com/office/powerpoint/2010/main" val="21596347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dirty="0"/>
              <a:t>Study Terminology</a:t>
            </a:r>
          </a:p>
        </p:txBody>
      </p:sp>
      <p:sp>
        <p:nvSpPr>
          <p:cNvPr id="4099" name="Rectangle 3"/>
          <p:cNvSpPr>
            <a:spLocks noGrp="1" noChangeArrowheads="1"/>
          </p:cNvSpPr>
          <p:nvPr>
            <p:ph idx="1"/>
          </p:nvPr>
        </p:nvSpPr>
        <p:spPr>
          <a:xfrm>
            <a:off x="623392" y="1127720"/>
            <a:ext cx="11089232" cy="5181600"/>
          </a:xfrm>
        </p:spPr>
        <p:txBody>
          <a:bodyPr/>
          <a:lstStyle/>
          <a:p>
            <a:pPr>
              <a:spcBef>
                <a:spcPts val="300"/>
              </a:spcBef>
            </a:pPr>
            <a:r>
              <a:rPr lang="en-GB" sz="2000" dirty="0">
                <a:solidFill>
                  <a:srgbClr val="00B050"/>
                </a:solidFill>
                <a:latin typeface="Source Sans Pro Light" panose="020B0403030403020204" pitchFamily="34" charset="0"/>
                <a:ea typeface="Source Sans Pro Light" panose="020B0403030403020204" pitchFamily="34" charset="0"/>
              </a:rPr>
              <a:t>Duty free:</a:t>
            </a:r>
          </a:p>
          <a:p>
            <a:pPr lvl="1">
              <a:spcBef>
                <a:spcPts val="300"/>
              </a:spcBef>
            </a:pPr>
            <a:r>
              <a:rPr lang="en-GB" dirty="0">
                <a:latin typeface="Source Sans Pro Light" panose="020B0403030403020204" pitchFamily="34" charset="0"/>
                <a:ea typeface="Source Sans Pro Light" panose="020B0403030403020204" pitchFamily="34" charset="0"/>
              </a:rPr>
              <a:t>Question wording used was explicit and unambiguous - tobacco that has been purchased on a trip abroad then brought back into this country, through what are deemed by the respondent to be legitimate channels.</a:t>
            </a:r>
          </a:p>
          <a:p>
            <a:pPr>
              <a:spcBef>
                <a:spcPts val="300"/>
              </a:spcBef>
            </a:pPr>
            <a:r>
              <a:rPr lang="en-GB" sz="2000" dirty="0">
                <a:solidFill>
                  <a:srgbClr val="00B050"/>
                </a:solidFill>
                <a:latin typeface="Source Sans Pro Light" panose="020B0403030403020204" pitchFamily="34" charset="0"/>
                <a:ea typeface="Source Sans Pro Light" panose="020B0403030403020204" pitchFamily="34" charset="0"/>
              </a:rPr>
              <a:t>Illicit tobacco:</a:t>
            </a:r>
          </a:p>
          <a:p>
            <a:pPr lvl="1">
              <a:spcBef>
                <a:spcPts val="300"/>
              </a:spcBef>
            </a:pPr>
            <a:r>
              <a:rPr lang="en-GB" dirty="0">
                <a:latin typeface="Source Sans Pro Light" panose="020B0403030403020204" pitchFamily="34" charset="0"/>
                <a:ea typeface="Source Sans Pro Light" panose="020B0403030403020204" pitchFamily="34" charset="0"/>
              </a:rPr>
              <a:t>Cheap illicit cigarettes or loose tobacco that can be bought in the UK, and can be either counterfeit (that is, fake) or genuine which have been smuggled into the UK.</a:t>
            </a:r>
          </a:p>
          <a:p>
            <a:pPr lvl="1">
              <a:spcBef>
                <a:spcPts val="300"/>
              </a:spcBef>
            </a:pPr>
            <a:r>
              <a:rPr lang="en-GB" dirty="0">
                <a:latin typeface="Source Sans Pro Light" panose="020B0403030403020204" pitchFamily="34" charset="0"/>
                <a:ea typeface="Source Sans Pro Light" panose="020B0403030403020204" pitchFamily="34" charset="0"/>
              </a:rPr>
              <a:t>This definition was reaffirmed to respondents and augmented to specifically include all product purchased that had either a health warning in a foreign language or no health warning at all.</a:t>
            </a:r>
          </a:p>
          <a:p>
            <a:pPr>
              <a:spcBef>
                <a:spcPts val="300"/>
              </a:spcBef>
            </a:pPr>
            <a:r>
              <a:rPr lang="en-GB" sz="2000" dirty="0">
                <a:solidFill>
                  <a:srgbClr val="00B050"/>
                </a:solidFill>
                <a:latin typeface="Source Sans Pro Light" panose="020B0403030403020204" pitchFamily="34" charset="0"/>
                <a:ea typeface="Source Sans Pro Light" panose="020B0403030403020204" pitchFamily="34" charset="0"/>
              </a:rPr>
              <a:t>Purchase prevalence </a:t>
            </a:r>
            <a:r>
              <a:rPr lang="en-GB" sz="2000" b="0" dirty="0">
                <a:latin typeface="Source Sans Pro Light" panose="020B0403030403020204" pitchFamily="34" charset="0"/>
                <a:ea typeface="Source Sans Pro Light" panose="020B0403030403020204" pitchFamily="34" charset="0"/>
              </a:rPr>
              <a:t>refers to likelihood of purchase</a:t>
            </a:r>
          </a:p>
          <a:p>
            <a:pPr>
              <a:spcBef>
                <a:spcPts val="300"/>
              </a:spcBef>
            </a:pPr>
            <a:r>
              <a:rPr lang="en-GB" sz="2000" dirty="0">
                <a:solidFill>
                  <a:srgbClr val="00B050"/>
                </a:solidFill>
                <a:latin typeface="Source Sans Pro Light" panose="020B0403030403020204" pitchFamily="34" charset="0"/>
                <a:ea typeface="Source Sans Pro Light" panose="020B0403030403020204" pitchFamily="34" charset="0"/>
              </a:rPr>
              <a:t>Tobacco volume / market share </a:t>
            </a:r>
            <a:r>
              <a:rPr lang="en-GB" sz="2000" b="0" dirty="0">
                <a:latin typeface="Source Sans Pro Light" panose="020B0403030403020204" pitchFamily="34" charset="0"/>
                <a:ea typeface="Source Sans Pro Light" panose="020B0403030403020204" pitchFamily="34" charset="0"/>
              </a:rPr>
              <a:t>refers to the proportion of tobacco consumption</a:t>
            </a:r>
          </a:p>
          <a:p>
            <a:pPr>
              <a:spcBef>
                <a:spcPts val="300"/>
              </a:spcBef>
            </a:pPr>
            <a:r>
              <a:rPr lang="en-GB" sz="2000" i="1" dirty="0">
                <a:latin typeface="Source Sans Pro Light" panose="020B0403030403020204" pitchFamily="34" charset="0"/>
                <a:ea typeface="Source Sans Pro Light" panose="020B0403030403020204" pitchFamily="34" charset="0"/>
              </a:rPr>
              <a:t>“</a:t>
            </a:r>
            <a:r>
              <a:rPr lang="en-GB" sz="2000" i="1" dirty="0">
                <a:solidFill>
                  <a:srgbClr val="00B050"/>
                </a:solidFill>
                <a:latin typeface="Source Sans Pro Light" panose="020B0403030403020204" pitchFamily="34" charset="0"/>
                <a:ea typeface="Source Sans Pro Light" panose="020B0403030403020204" pitchFamily="34" charset="0"/>
              </a:rPr>
              <a:t>Struggling</a:t>
            </a:r>
            <a:r>
              <a:rPr lang="en-GB" sz="2000" i="1" dirty="0">
                <a:latin typeface="Source Sans Pro Light" panose="020B0403030403020204" pitchFamily="34" charset="0"/>
                <a:ea typeface="Source Sans Pro Light" panose="020B0403030403020204" pitchFamily="34" charset="0"/>
              </a:rPr>
              <a:t>”</a:t>
            </a:r>
            <a:r>
              <a:rPr lang="en-GB" sz="2000" dirty="0">
                <a:latin typeface="Source Sans Pro Light" panose="020B0403030403020204" pitchFamily="34" charset="0"/>
                <a:ea typeface="Source Sans Pro Light" panose="020B0403030403020204" pitchFamily="34" charset="0"/>
              </a:rPr>
              <a:t> </a:t>
            </a:r>
            <a:r>
              <a:rPr lang="en-GB" sz="2000" b="0" dirty="0">
                <a:latin typeface="Source Sans Pro Light" panose="020B0403030403020204" pitchFamily="34" charset="0"/>
                <a:ea typeface="Source Sans Pro Light" panose="020B0403030403020204" pitchFamily="34" charset="0"/>
              </a:rPr>
              <a:t>refers to financial circumstances and was self-classified by the respondent</a:t>
            </a:r>
          </a:p>
          <a:p>
            <a:pPr>
              <a:spcBef>
                <a:spcPts val="300"/>
              </a:spcBef>
            </a:pPr>
            <a:r>
              <a:rPr lang="en-GB" sz="2000" dirty="0">
                <a:solidFill>
                  <a:srgbClr val="00B050"/>
                </a:solidFill>
                <a:latin typeface="Source Sans Pro Light" panose="020B0403030403020204" pitchFamily="34" charset="0"/>
                <a:ea typeface="Source Sans Pro Light" panose="020B0403030403020204" pitchFamily="34" charset="0"/>
              </a:rPr>
              <a:t>Non-smokers </a:t>
            </a:r>
            <a:r>
              <a:rPr lang="en-GB" sz="2000" b="0" dirty="0">
                <a:latin typeface="Source Sans Pro Light" panose="020B0403030403020204" pitchFamily="34" charset="0"/>
                <a:ea typeface="Source Sans Pro Light" panose="020B0403030403020204" pitchFamily="34" charset="0"/>
              </a:rPr>
              <a:t>are anyone who is not a current smoker</a:t>
            </a:r>
          </a:p>
          <a:p>
            <a:pPr>
              <a:spcBef>
                <a:spcPts val="300"/>
              </a:spcBef>
            </a:pPr>
            <a:r>
              <a:rPr lang="en-GB" sz="2000" dirty="0">
                <a:solidFill>
                  <a:srgbClr val="00B050"/>
                </a:solidFill>
                <a:latin typeface="Source Sans Pro Light" panose="020B0403030403020204" pitchFamily="34" charset="0"/>
                <a:ea typeface="Source Sans Pro Light" panose="020B0403030403020204" pitchFamily="34" charset="0"/>
              </a:rPr>
              <a:t>UK purchase, but cheaply priced </a:t>
            </a:r>
            <a:r>
              <a:rPr lang="en-GB" sz="2000" b="0" dirty="0">
                <a:latin typeface="Source Sans Pro Light" panose="020B0403030403020204" pitchFamily="34" charset="0"/>
                <a:ea typeface="Source Sans Pro Light" panose="020B0403030403020204" pitchFamily="34" charset="0"/>
              </a:rPr>
              <a:t>is illicit tobacco which is a domestically available brand priced below the RRP</a:t>
            </a:r>
          </a:p>
          <a:p>
            <a:endParaRPr lang="en-GB" sz="1400" dirty="0"/>
          </a:p>
        </p:txBody>
      </p:sp>
    </p:spTree>
    <p:extLst>
      <p:ext uri="{BB962C8B-B14F-4D97-AF65-F5344CB8AC3E}">
        <p14:creationId xmlns:p14="http://schemas.microsoft.com/office/powerpoint/2010/main" val="22544599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9F532F5-3E0E-4F50-81C0-103469122B69}"/>
              </a:ext>
            </a:extLst>
          </p:cNvPr>
          <p:cNvSpPr/>
          <p:nvPr/>
        </p:nvSpPr>
        <p:spPr>
          <a:xfrm>
            <a:off x="327705" y="1066766"/>
            <a:ext cx="5645648"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3340" y="172798"/>
            <a:ext cx="11617291" cy="630238"/>
          </a:xfrm>
        </p:spPr>
        <p:txBody>
          <a:bodyPr/>
          <a:lstStyle/>
          <a:p>
            <a:r>
              <a:rPr lang="en-GB" sz="4000" dirty="0">
                <a:latin typeface="Source Sans Pro Light" panose="020B0403030403020204" pitchFamily="34" charset="0"/>
                <a:ea typeface="Source Sans Pro Light" panose="020B0403030403020204" pitchFamily="34" charset="0"/>
              </a:rPr>
              <a:t>Smoking Habit: Hand-rolling tobacco</a:t>
            </a:r>
          </a:p>
        </p:txBody>
      </p:sp>
      <p:sp>
        <p:nvSpPr>
          <p:cNvPr id="33" name="TextBox 32">
            <a:extLst>
              <a:ext uri="{FF2B5EF4-FFF2-40B4-BE49-F238E27FC236}">
                <a16:creationId xmlns:a16="http://schemas.microsoft.com/office/drawing/2014/main" id="{78C15F44-9956-447B-922B-0A55C75EB382}"/>
              </a:ext>
            </a:extLst>
          </p:cNvPr>
          <p:cNvSpPr txBox="1"/>
          <p:nvPr/>
        </p:nvSpPr>
        <p:spPr>
          <a:xfrm>
            <a:off x="543728" y="1057084"/>
            <a:ext cx="5069586"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Hand-rolling tobacco prevalence (current smokers)</a:t>
            </a:r>
          </a:p>
        </p:txBody>
      </p:sp>
      <p:sp>
        <p:nvSpPr>
          <p:cNvPr id="3" name="TextBox 2">
            <a:extLst>
              <a:ext uri="{FF2B5EF4-FFF2-40B4-BE49-F238E27FC236}">
                <a16:creationId xmlns:a16="http://schemas.microsoft.com/office/drawing/2014/main" id="{44B3B63B-C1C2-4F18-B9BF-35AEE0A74160}"/>
              </a:ext>
            </a:extLst>
          </p:cNvPr>
          <p:cNvSpPr txBox="1"/>
          <p:nvPr/>
        </p:nvSpPr>
        <p:spPr>
          <a:xfrm>
            <a:off x="158711" y="4376082"/>
            <a:ext cx="5793274" cy="1477328"/>
          </a:xfrm>
          <a:prstGeom prst="rect">
            <a:avLst/>
          </a:prstGeom>
          <a:noFill/>
        </p:spPr>
        <p:txBody>
          <a:bodyPr wrap="square" rtlCol="0">
            <a:spAutoFit/>
          </a:bodyPr>
          <a:lstStyle/>
          <a:p>
            <a:pPr algn="ctr"/>
            <a:r>
              <a:rPr lang="en-GB" sz="2000" b="1" dirty="0">
                <a:solidFill>
                  <a:srgbClr val="25303B"/>
                </a:solidFill>
                <a:latin typeface="Source Sans Pro Light" panose="020B0403030403020204" pitchFamily="34" charset="0"/>
                <a:ea typeface="Source Sans Pro Light" panose="020B0403030403020204" pitchFamily="34" charset="0"/>
              </a:rPr>
              <a:t>Cigarettes smokers: </a:t>
            </a:r>
          </a:p>
          <a:p>
            <a:pPr algn="ctr"/>
            <a:r>
              <a:rPr lang="en-GB" sz="2000" dirty="0">
                <a:solidFill>
                  <a:srgbClr val="25303B"/>
                </a:solidFill>
                <a:latin typeface="Source Sans Pro Light" panose="020B0403030403020204" pitchFamily="34" charset="0"/>
                <a:ea typeface="Source Sans Pro Light" panose="020B0403030403020204" pitchFamily="34" charset="0"/>
              </a:rPr>
              <a:t>14 per day</a:t>
            </a:r>
          </a:p>
          <a:p>
            <a:pPr algn="ctr"/>
            <a:endParaRPr lang="en-GB" sz="1000" b="1" dirty="0">
              <a:solidFill>
                <a:srgbClr val="25303B"/>
              </a:solidFill>
              <a:latin typeface="Source Sans Pro Light" panose="020B0403030403020204" pitchFamily="34" charset="0"/>
              <a:ea typeface="Source Sans Pro Light" panose="020B0403030403020204" pitchFamily="34" charset="0"/>
            </a:endParaRPr>
          </a:p>
          <a:p>
            <a:pPr algn="ctr"/>
            <a:r>
              <a:rPr lang="en-GB" sz="2000" b="1" dirty="0">
                <a:solidFill>
                  <a:srgbClr val="25303B"/>
                </a:solidFill>
                <a:latin typeface="Source Sans Pro Light" panose="020B0403030403020204" pitchFamily="34" charset="0"/>
                <a:ea typeface="Source Sans Pro Light" panose="020B0403030403020204" pitchFamily="34" charset="0"/>
              </a:rPr>
              <a:t>Hand-rolling tobacco smokers:</a:t>
            </a:r>
          </a:p>
          <a:p>
            <a:pPr algn="ctr"/>
            <a:r>
              <a:rPr lang="en-GB" sz="2000" dirty="0">
                <a:solidFill>
                  <a:srgbClr val="25303B"/>
                </a:solidFill>
                <a:latin typeface="Source Sans Pro Light" panose="020B0403030403020204" pitchFamily="34" charset="0"/>
                <a:ea typeface="Source Sans Pro Light" panose="020B0403030403020204" pitchFamily="34" charset="0"/>
              </a:rPr>
              <a:t>10 per day</a:t>
            </a:r>
          </a:p>
        </p:txBody>
      </p:sp>
      <p:sp>
        <p:nvSpPr>
          <p:cNvPr id="14" name="Rectangle 13">
            <a:extLst>
              <a:ext uri="{FF2B5EF4-FFF2-40B4-BE49-F238E27FC236}">
                <a16:creationId xmlns:a16="http://schemas.microsoft.com/office/drawing/2014/main" id="{268A4A6D-E168-4FCC-90F5-408B17D96036}"/>
              </a:ext>
            </a:extLst>
          </p:cNvPr>
          <p:cNvSpPr/>
          <p:nvPr/>
        </p:nvSpPr>
        <p:spPr>
          <a:xfrm>
            <a:off x="327704" y="3884370"/>
            <a:ext cx="5645647"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6D77E34-40DB-4E87-91C7-E4F0F61F03B1}"/>
              </a:ext>
            </a:extLst>
          </p:cNvPr>
          <p:cNvSpPr txBox="1"/>
          <p:nvPr/>
        </p:nvSpPr>
        <p:spPr>
          <a:xfrm>
            <a:off x="543728" y="3874688"/>
            <a:ext cx="5213601"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Tobacco consumption (cigarette equivalent)</a:t>
            </a:r>
          </a:p>
        </p:txBody>
      </p:sp>
      <p:sp>
        <p:nvSpPr>
          <p:cNvPr id="16" name="Rectangle 15">
            <a:extLst>
              <a:ext uri="{FF2B5EF4-FFF2-40B4-BE49-F238E27FC236}">
                <a16:creationId xmlns:a16="http://schemas.microsoft.com/office/drawing/2014/main" id="{4C60ACF6-43B1-47A6-A88F-3F3029AFCBF4}"/>
              </a:ext>
            </a:extLst>
          </p:cNvPr>
          <p:cNvSpPr/>
          <p:nvPr/>
        </p:nvSpPr>
        <p:spPr>
          <a:xfrm>
            <a:off x="6332803" y="1066766"/>
            <a:ext cx="5364759"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F6BD9B5-A431-4E0D-915D-B8EFAB29293F}"/>
              </a:ext>
            </a:extLst>
          </p:cNvPr>
          <p:cNvSpPr txBox="1"/>
          <p:nvPr/>
        </p:nvSpPr>
        <p:spPr>
          <a:xfrm>
            <a:off x="6456886" y="1057084"/>
            <a:ext cx="5325422"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HRT is just as bad for you as manufactured cigarettes</a:t>
            </a:r>
          </a:p>
        </p:txBody>
      </p:sp>
      <p:pic>
        <p:nvPicPr>
          <p:cNvPr id="7" name="Picture 6">
            <a:extLst>
              <a:ext uri="{FF2B5EF4-FFF2-40B4-BE49-F238E27FC236}">
                <a16:creationId xmlns:a16="http://schemas.microsoft.com/office/drawing/2014/main" id="{82490726-5A94-4D30-812F-AB9CDA77B91B}"/>
              </a:ext>
            </a:extLst>
          </p:cNvPr>
          <p:cNvPicPr>
            <a:picLocks noChangeAspect="1"/>
          </p:cNvPicPr>
          <p:nvPr/>
        </p:nvPicPr>
        <p:blipFill>
          <a:blip r:embed="rId3"/>
          <a:stretch>
            <a:fillRect/>
          </a:stretch>
        </p:blipFill>
        <p:spPr>
          <a:xfrm>
            <a:off x="257900" y="1508106"/>
            <a:ext cx="3451245" cy="2255715"/>
          </a:xfrm>
          <a:prstGeom prst="rect">
            <a:avLst/>
          </a:prstGeom>
        </p:spPr>
      </p:pic>
      <p:pic>
        <p:nvPicPr>
          <p:cNvPr id="8" name="Picture 7">
            <a:extLst>
              <a:ext uri="{FF2B5EF4-FFF2-40B4-BE49-F238E27FC236}">
                <a16:creationId xmlns:a16="http://schemas.microsoft.com/office/drawing/2014/main" id="{DE129E24-8F13-4BDC-B3CD-587C010CBACA}"/>
              </a:ext>
            </a:extLst>
          </p:cNvPr>
          <p:cNvPicPr>
            <a:picLocks noChangeAspect="1"/>
          </p:cNvPicPr>
          <p:nvPr/>
        </p:nvPicPr>
        <p:blipFill>
          <a:blip r:embed="rId4"/>
          <a:stretch>
            <a:fillRect/>
          </a:stretch>
        </p:blipFill>
        <p:spPr>
          <a:xfrm>
            <a:off x="2531536" y="1498424"/>
            <a:ext cx="3451245" cy="2255715"/>
          </a:xfrm>
          <a:prstGeom prst="rect">
            <a:avLst/>
          </a:prstGeom>
        </p:spPr>
      </p:pic>
      <p:sp>
        <p:nvSpPr>
          <p:cNvPr id="21" name="Rectangle 20">
            <a:extLst>
              <a:ext uri="{FF2B5EF4-FFF2-40B4-BE49-F238E27FC236}">
                <a16:creationId xmlns:a16="http://schemas.microsoft.com/office/drawing/2014/main" id="{908FA8D6-1C15-4303-B760-5E86B0B409E8}"/>
              </a:ext>
            </a:extLst>
          </p:cNvPr>
          <p:cNvSpPr/>
          <p:nvPr/>
        </p:nvSpPr>
        <p:spPr>
          <a:xfrm>
            <a:off x="6296475" y="3870776"/>
            <a:ext cx="5503068"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AEB5BAF-424D-4DA6-B44B-D0BDE466896F}"/>
              </a:ext>
            </a:extLst>
          </p:cNvPr>
          <p:cNvSpPr txBox="1"/>
          <p:nvPr/>
        </p:nvSpPr>
        <p:spPr>
          <a:xfrm>
            <a:off x="6352684" y="4265274"/>
            <a:ext cx="5069586"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Hand-rolling tobacco prevalence (current smokers)</a:t>
            </a:r>
          </a:p>
        </p:txBody>
      </p:sp>
      <p:pic>
        <p:nvPicPr>
          <p:cNvPr id="6" name="Picture 5">
            <a:extLst>
              <a:ext uri="{FF2B5EF4-FFF2-40B4-BE49-F238E27FC236}">
                <a16:creationId xmlns:a16="http://schemas.microsoft.com/office/drawing/2014/main" id="{04383679-DC24-40D0-9E4F-95C6DC889271}"/>
              </a:ext>
            </a:extLst>
          </p:cNvPr>
          <p:cNvPicPr>
            <a:picLocks noChangeAspect="1"/>
          </p:cNvPicPr>
          <p:nvPr/>
        </p:nvPicPr>
        <p:blipFill>
          <a:blip r:embed="rId5"/>
          <a:stretch>
            <a:fillRect/>
          </a:stretch>
        </p:blipFill>
        <p:spPr>
          <a:xfrm>
            <a:off x="6372140" y="1461542"/>
            <a:ext cx="5325422" cy="3480668"/>
          </a:xfrm>
          <a:prstGeom prst="rect">
            <a:avLst/>
          </a:prstGeom>
        </p:spPr>
      </p:pic>
      <p:sp>
        <p:nvSpPr>
          <p:cNvPr id="25" name="TextBox 24">
            <a:extLst>
              <a:ext uri="{FF2B5EF4-FFF2-40B4-BE49-F238E27FC236}">
                <a16:creationId xmlns:a16="http://schemas.microsoft.com/office/drawing/2014/main" id="{D6AF5C37-9DB1-4630-A6AB-47FFE826D80C}"/>
              </a:ext>
            </a:extLst>
          </p:cNvPr>
          <p:cNvSpPr txBox="1"/>
          <p:nvPr/>
        </p:nvSpPr>
        <p:spPr>
          <a:xfrm>
            <a:off x="6352683" y="3851864"/>
            <a:ext cx="5213601"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Tobacco product type: % Socio-economic group DE</a:t>
            </a:r>
          </a:p>
        </p:txBody>
      </p:sp>
      <p:pic>
        <p:nvPicPr>
          <p:cNvPr id="9" name="Picture 8">
            <a:extLst>
              <a:ext uri="{FF2B5EF4-FFF2-40B4-BE49-F238E27FC236}">
                <a16:creationId xmlns:a16="http://schemas.microsoft.com/office/drawing/2014/main" id="{792CAA5D-DE83-4173-AB1E-9E2BDF80744F}"/>
              </a:ext>
            </a:extLst>
          </p:cNvPr>
          <p:cNvPicPr>
            <a:picLocks noChangeAspect="1"/>
          </p:cNvPicPr>
          <p:nvPr/>
        </p:nvPicPr>
        <p:blipFill>
          <a:blip r:embed="rId6"/>
          <a:stretch>
            <a:fillRect/>
          </a:stretch>
        </p:blipFill>
        <p:spPr>
          <a:xfrm>
            <a:off x="6182493" y="4221926"/>
            <a:ext cx="3451245" cy="2255715"/>
          </a:xfrm>
          <a:prstGeom prst="rect">
            <a:avLst/>
          </a:prstGeom>
        </p:spPr>
      </p:pic>
      <p:pic>
        <p:nvPicPr>
          <p:cNvPr id="10" name="Picture 9">
            <a:extLst>
              <a:ext uri="{FF2B5EF4-FFF2-40B4-BE49-F238E27FC236}">
                <a16:creationId xmlns:a16="http://schemas.microsoft.com/office/drawing/2014/main" id="{70CE7C5E-F4D6-4C95-9783-4ABAE4570C3C}"/>
              </a:ext>
            </a:extLst>
          </p:cNvPr>
          <p:cNvPicPr>
            <a:picLocks noChangeAspect="1"/>
          </p:cNvPicPr>
          <p:nvPr/>
        </p:nvPicPr>
        <p:blipFill>
          <a:blip r:embed="rId7"/>
          <a:stretch>
            <a:fillRect/>
          </a:stretch>
        </p:blipFill>
        <p:spPr>
          <a:xfrm>
            <a:off x="8445692" y="4221926"/>
            <a:ext cx="3451245" cy="2255715"/>
          </a:xfrm>
          <a:prstGeom prst="rect">
            <a:avLst/>
          </a:prstGeom>
        </p:spPr>
      </p:pic>
    </p:spTree>
    <p:extLst>
      <p:ext uri="{BB962C8B-B14F-4D97-AF65-F5344CB8AC3E}">
        <p14:creationId xmlns:p14="http://schemas.microsoft.com/office/powerpoint/2010/main" val="33978750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382643-8A1C-4D8F-A321-8026E7C08261}"/>
              </a:ext>
            </a:extLst>
          </p:cNvPr>
          <p:cNvPicPr>
            <a:picLocks noChangeAspect="1"/>
          </p:cNvPicPr>
          <p:nvPr/>
        </p:nvPicPr>
        <p:blipFill>
          <a:blip r:embed="rId3"/>
          <a:stretch>
            <a:fillRect/>
          </a:stretch>
        </p:blipFill>
        <p:spPr>
          <a:xfrm>
            <a:off x="602251" y="1521701"/>
            <a:ext cx="7103923" cy="4643087"/>
          </a:xfrm>
          <a:prstGeom prst="rect">
            <a:avLst/>
          </a:prstGeom>
        </p:spPr>
      </p:pic>
      <p:sp>
        <p:nvSpPr>
          <p:cNvPr id="32" name="Rectangle 31">
            <a:extLst>
              <a:ext uri="{FF2B5EF4-FFF2-40B4-BE49-F238E27FC236}">
                <a16:creationId xmlns:a16="http://schemas.microsoft.com/office/drawing/2014/main" id="{C9F532F5-3E0E-4F50-81C0-103469122B69}"/>
              </a:ext>
            </a:extLst>
          </p:cNvPr>
          <p:cNvSpPr/>
          <p:nvPr/>
        </p:nvSpPr>
        <p:spPr>
          <a:xfrm>
            <a:off x="437094" y="1125134"/>
            <a:ext cx="5645648"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8C15F44-9956-447B-922B-0A55C75EB382}"/>
              </a:ext>
            </a:extLst>
          </p:cNvPr>
          <p:cNvSpPr txBox="1"/>
          <p:nvPr/>
        </p:nvSpPr>
        <p:spPr>
          <a:xfrm>
            <a:off x="653117" y="1115452"/>
            <a:ext cx="5069586"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Age started smoking (those who have ever smoked)</a:t>
            </a:r>
          </a:p>
        </p:txBody>
      </p:sp>
      <p:sp>
        <p:nvSpPr>
          <p:cNvPr id="2" name="Title 1"/>
          <p:cNvSpPr>
            <a:spLocks noGrp="1"/>
          </p:cNvSpPr>
          <p:nvPr>
            <p:ph type="title"/>
          </p:nvPr>
        </p:nvSpPr>
        <p:spPr>
          <a:xfrm>
            <a:off x="191344" y="173766"/>
            <a:ext cx="11617291" cy="630238"/>
          </a:xfrm>
        </p:spPr>
        <p:txBody>
          <a:bodyPr/>
          <a:lstStyle/>
          <a:p>
            <a:r>
              <a:rPr lang="en-GB" sz="4000" dirty="0">
                <a:latin typeface="Source Sans Pro Light" panose="020B0403030403020204" pitchFamily="34" charset="0"/>
                <a:ea typeface="Source Sans Pro Light" panose="020B0403030403020204" pitchFamily="34" charset="0"/>
              </a:rPr>
              <a:t>Smoking Habit: Age started smoking and uptake </a:t>
            </a:r>
          </a:p>
        </p:txBody>
      </p:sp>
      <p:sp>
        <p:nvSpPr>
          <p:cNvPr id="16" name="Rectangle 15">
            <a:extLst>
              <a:ext uri="{FF2B5EF4-FFF2-40B4-BE49-F238E27FC236}">
                <a16:creationId xmlns:a16="http://schemas.microsoft.com/office/drawing/2014/main" id="{CE17F5CD-B53B-4FD1-A07D-F605AC096FA8}"/>
              </a:ext>
            </a:extLst>
          </p:cNvPr>
          <p:cNvSpPr/>
          <p:nvPr/>
        </p:nvSpPr>
        <p:spPr>
          <a:xfrm>
            <a:off x="6253275" y="1134816"/>
            <a:ext cx="5645647"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C66FA19-15E5-4436-A441-4B748749CF68}"/>
              </a:ext>
            </a:extLst>
          </p:cNvPr>
          <p:cNvSpPr txBox="1"/>
          <p:nvPr/>
        </p:nvSpPr>
        <p:spPr>
          <a:xfrm>
            <a:off x="6469299" y="1125134"/>
            <a:ext cx="5213601"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Age started smoking by demographics (all adults)</a:t>
            </a:r>
          </a:p>
        </p:txBody>
      </p:sp>
      <p:sp>
        <p:nvSpPr>
          <p:cNvPr id="23" name="TextBox 22">
            <a:extLst>
              <a:ext uri="{FF2B5EF4-FFF2-40B4-BE49-F238E27FC236}">
                <a16:creationId xmlns:a16="http://schemas.microsoft.com/office/drawing/2014/main" id="{612270B3-2D5F-42AF-A2FD-11002C5369FD}"/>
              </a:ext>
            </a:extLst>
          </p:cNvPr>
          <p:cNvSpPr txBox="1"/>
          <p:nvPr/>
        </p:nvSpPr>
        <p:spPr>
          <a:xfrm>
            <a:off x="1076729" y="5088968"/>
            <a:ext cx="4814335" cy="707886"/>
          </a:xfrm>
          <a:prstGeom prst="rect">
            <a:avLst/>
          </a:prstGeom>
          <a:noFill/>
        </p:spPr>
        <p:txBody>
          <a:bodyPr wrap="square" rtlCol="0">
            <a:spAutoFit/>
          </a:bodyPr>
          <a:lstStyle/>
          <a:p>
            <a:pPr algn="ctr"/>
            <a:r>
              <a:rPr lang="en-GB" sz="2000" dirty="0">
                <a:solidFill>
                  <a:srgbClr val="25303B"/>
                </a:solidFill>
                <a:latin typeface="Source Sans Pro Light" panose="020B0403030403020204" pitchFamily="34" charset="0"/>
                <a:ea typeface="Source Sans Pro Light" panose="020B0403030403020204" pitchFamily="34" charset="0"/>
              </a:rPr>
              <a:t>Only </a:t>
            </a:r>
            <a:r>
              <a:rPr lang="en-GB" sz="2000" b="1" dirty="0">
                <a:solidFill>
                  <a:srgbClr val="25303B"/>
                </a:solidFill>
                <a:latin typeface="Source Sans Pro Light" panose="020B0403030403020204" pitchFamily="34" charset="0"/>
                <a:ea typeface="Source Sans Pro Light" panose="020B0403030403020204" pitchFamily="34" charset="0"/>
              </a:rPr>
              <a:t>28% </a:t>
            </a:r>
            <a:r>
              <a:rPr lang="en-GB" sz="2000" dirty="0">
                <a:solidFill>
                  <a:srgbClr val="25303B"/>
                </a:solidFill>
                <a:latin typeface="Source Sans Pro Light" panose="020B0403030403020204" pitchFamily="34" charset="0"/>
                <a:ea typeface="Source Sans Pro Light" panose="020B0403030403020204" pitchFamily="34" charset="0"/>
              </a:rPr>
              <a:t>took up the habit at the </a:t>
            </a:r>
            <a:r>
              <a:rPr lang="en-GB" sz="2000" b="1" dirty="0">
                <a:solidFill>
                  <a:srgbClr val="25303B"/>
                </a:solidFill>
                <a:latin typeface="Source Sans Pro Light" panose="020B0403030403020204" pitchFamily="34" charset="0"/>
                <a:ea typeface="Source Sans Pro Light" panose="020B0403030403020204" pitchFamily="34" charset="0"/>
              </a:rPr>
              <a:t>legal age </a:t>
            </a:r>
            <a:r>
              <a:rPr lang="en-GB" sz="2000" dirty="0">
                <a:solidFill>
                  <a:srgbClr val="25303B"/>
                </a:solidFill>
                <a:latin typeface="Source Sans Pro Light" panose="020B0403030403020204" pitchFamily="34" charset="0"/>
                <a:ea typeface="Source Sans Pro Light" panose="020B0403030403020204" pitchFamily="34" charset="0"/>
              </a:rPr>
              <a:t>of 18 years old (or older)</a:t>
            </a:r>
            <a:endParaRPr lang="en-GB" sz="2000" b="1" dirty="0">
              <a:solidFill>
                <a:srgbClr val="25303B"/>
              </a:solidFill>
              <a:latin typeface="Source Sans Pro Light" panose="020B0403030403020204" pitchFamily="34" charset="0"/>
              <a:ea typeface="Source Sans Pro Light" panose="020B0403030403020204" pitchFamily="34" charset="0"/>
            </a:endParaRPr>
          </a:p>
        </p:txBody>
      </p:sp>
      <p:sp>
        <p:nvSpPr>
          <p:cNvPr id="24" name="TextBox 23">
            <a:extLst>
              <a:ext uri="{FF2B5EF4-FFF2-40B4-BE49-F238E27FC236}">
                <a16:creationId xmlns:a16="http://schemas.microsoft.com/office/drawing/2014/main" id="{5A2F9CC8-D1CA-48BD-87AE-F9D6A8B35034}"/>
              </a:ext>
            </a:extLst>
          </p:cNvPr>
          <p:cNvSpPr txBox="1"/>
          <p:nvPr/>
        </p:nvSpPr>
        <p:spPr>
          <a:xfrm>
            <a:off x="6793292" y="1704534"/>
            <a:ext cx="4814335" cy="1015663"/>
          </a:xfrm>
          <a:prstGeom prst="rect">
            <a:avLst/>
          </a:prstGeom>
          <a:noFill/>
        </p:spPr>
        <p:txBody>
          <a:bodyPr wrap="square" rtlCol="0">
            <a:spAutoFit/>
          </a:bodyPr>
          <a:lstStyle/>
          <a:p>
            <a:pPr algn="ctr"/>
            <a:r>
              <a:rPr lang="en-GB" sz="2000" b="1" dirty="0">
                <a:solidFill>
                  <a:srgbClr val="25303B"/>
                </a:solidFill>
                <a:latin typeface="Source Sans Pro Light" panose="020B0403030403020204" pitchFamily="34" charset="0"/>
                <a:ea typeface="Source Sans Pro Light" panose="020B0403030403020204" pitchFamily="34" charset="0"/>
              </a:rPr>
              <a:t>Uptake</a:t>
            </a:r>
            <a:r>
              <a:rPr lang="en-GB" sz="2000" dirty="0">
                <a:solidFill>
                  <a:srgbClr val="25303B"/>
                </a:solidFill>
                <a:latin typeface="Source Sans Pro Light" panose="020B0403030403020204" pitchFamily="34" charset="0"/>
                <a:ea typeface="Source Sans Pro Light" panose="020B0403030403020204" pitchFamily="34" charset="0"/>
              </a:rPr>
              <a:t> of smoking </a:t>
            </a:r>
            <a:r>
              <a:rPr lang="en-GB" sz="2000" b="1" dirty="0">
                <a:solidFill>
                  <a:srgbClr val="25303B"/>
                </a:solidFill>
                <a:latin typeface="Source Sans Pro Light" panose="020B0403030403020204" pitchFamily="34" charset="0"/>
                <a:ea typeface="Source Sans Pro Light" panose="020B0403030403020204" pitchFamily="34" charset="0"/>
              </a:rPr>
              <a:t>less popular </a:t>
            </a:r>
            <a:r>
              <a:rPr lang="en-GB" sz="2000" dirty="0">
                <a:solidFill>
                  <a:srgbClr val="25303B"/>
                </a:solidFill>
                <a:latin typeface="Source Sans Pro Light" panose="020B0403030403020204" pitchFamily="34" charset="0"/>
                <a:ea typeface="Source Sans Pro Light" panose="020B0403030403020204" pitchFamily="34" charset="0"/>
              </a:rPr>
              <a:t>among young adults, as is the proportion starting before leaving school.</a:t>
            </a:r>
            <a:endParaRPr lang="en-GB" sz="2000" b="1" dirty="0">
              <a:solidFill>
                <a:srgbClr val="25303B"/>
              </a:solidFill>
              <a:latin typeface="Source Sans Pro Light" panose="020B0403030403020204" pitchFamily="34" charset="0"/>
              <a:ea typeface="Source Sans Pro Light" panose="020B0403030403020204" pitchFamily="34" charset="0"/>
            </a:endParaRPr>
          </a:p>
        </p:txBody>
      </p:sp>
      <p:pic>
        <p:nvPicPr>
          <p:cNvPr id="3" name="Picture 2">
            <a:extLst>
              <a:ext uri="{FF2B5EF4-FFF2-40B4-BE49-F238E27FC236}">
                <a16:creationId xmlns:a16="http://schemas.microsoft.com/office/drawing/2014/main" id="{2CE4F6DA-1E25-43A4-BC20-7CFE783A1106}"/>
              </a:ext>
            </a:extLst>
          </p:cNvPr>
          <p:cNvPicPr>
            <a:picLocks noChangeAspect="1"/>
          </p:cNvPicPr>
          <p:nvPr/>
        </p:nvPicPr>
        <p:blipFill>
          <a:blip r:embed="rId4"/>
          <a:stretch>
            <a:fillRect/>
          </a:stretch>
        </p:blipFill>
        <p:spPr>
          <a:xfrm>
            <a:off x="5891064" y="2720197"/>
            <a:ext cx="6902489" cy="4511431"/>
          </a:xfrm>
          <a:prstGeom prst="rect">
            <a:avLst/>
          </a:prstGeom>
        </p:spPr>
      </p:pic>
    </p:spTree>
    <p:extLst>
      <p:ext uri="{BB962C8B-B14F-4D97-AF65-F5344CB8AC3E}">
        <p14:creationId xmlns:p14="http://schemas.microsoft.com/office/powerpoint/2010/main" val="5244075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F3B5473-BE25-4E7F-B0A5-8C8952974D03}"/>
              </a:ext>
            </a:extLst>
          </p:cNvPr>
          <p:cNvPicPr>
            <a:picLocks noChangeAspect="1"/>
          </p:cNvPicPr>
          <p:nvPr/>
        </p:nvPicPr>
        <p:blipFill>
          <a:blip r:embed="rId3"/>
          <a:stretch>
            <a:fillRect/>
          </a:stretch>
        </p:blipFill>
        <p:spPr>
          <a:xfrm>
            <a:off x="6340490" y="1391470"/>
            <a:ext cx="6249551" cy="4084674"/>
          </a:xfrm>
          <a:prstGeom prst="rect">
            <a:avLst/>
          </a:prstGeom>
        </p:spPr>
      </p:pic>
      <p:pic>
        <p:nvPicPr>
          <p:cNvPr id="3" name="Picture 2">
            <a:extLst>
              <a:ext uri="{FF2B5EF4-FFF2-40B4-BE49-F238E27FC236}">
                <a16:creationId xmlns:a16="http://schemas.microsoft.com/office/drawing/2014/main" id="{F4687274-C0E1-42C5-9237-536E1E9692D6}"/>
              </a:ext>
            </a:extLst>
          </p:cNvPr>
          <p:cNvPicPr>
            <a:picLocks noChangeAspect="1"/>
          </p:cNvPicPr>
          <p:nvPr/>
        </p:nvPicPr>
        <p:blipFill>
          <a:blip r:embed="rId4"/>
          <a:stretch>
            <a:fillRect/>
          </a:stretch>
        </p:blipFill>
        <p:spPr>
          <a:xfrm>
            <a:off x="-530043" y="1391470"/>
            <a:ext cx="6249551" cy="4084674"/>
          </a:xfrm>
          <a:prstGeom prst="rect">
            <a:avLst/>
          </a:prstGeom>
        </p:spPr>
      </p:pic>
      <p:sp>
        <p:nvSpPr>
          <p:cNvPr id="11" name="Rectangle 10">
            <a:extLst>
              <a:ext uri="{FF2B5EF4-FFF2-40B4-BE49-F238E27FC236}">
                <a16:creationId xmlns:a16="http://schemas.microsoft.com/office/drawing/2014/main" id="{E3360775-0D1A-4844-B97A-AA6993A4E6AA}"/>
              </a:ext>
            </a:extLst>
          </p:cNvPr>
          <p:cNvSpPr/>
          <p:nvPr/>
        </p:nvSpPr>
        <p:spPr>
          <a:xfrm>
            <a:off x="335360" y="1027854"/>
            <a:ext cx="5580764"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3340" y="143825"/>
            <a:ext cx="11617291" cy="630238"/>
          </a:xfrm>
        </p:spPr>
        <p:txBody>
          <a:bodyPr/>
          <a:lstStyle/>
          <a:p>
            <a:r>
              <a:rPr lang="en-GB" dirty="0"/>
              <a:t>Smoking Habit: Attitudes &amp; Quitting</a:t>
            </a:r>
            <a:endParaRPr lang="en-GB" sz="4000" dirty="0">
              <a:latin typeface="Source Sans Pro Light" panose="020B0403030403020204" pitchFamily="34" charset="0"/>
              <a:ea typeface="Source Sans Pro Light" panose="020B0403030403020204" pitchFamily="34" charset="0"/>
            </a:endParaRPr>
          </a:p>
        </p:txBody>
      </p:sp>
      <p:sp>
        <p:nvSpPr>
          <p:cNvPr id="12" name="TextBox 11">
            <a:extLst>
              <a:ext uri="{FF2B5EF4-FFF2-40B4-BE49-F238E27FC236}">
                <a16:creationId xmlns:a16="http://schemas.microsoft.com/office/drawing/2014/main" id="{FC261634-12D8-4E12-89A1-28C9691D2723}"/>
              </a:ext>
            </a:extLst>
          </p:cNvPr>
          <p:cNvSpPr txBox="1"/>
          <p:nvPr/>
        </p:nvSpPr>
        <p:spPr>
          <a:xfrm>
            <a:off x="402322" y="1018172"/>
            <a:ext cx="5513802"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Importance placed on a child not smoking (all adults)</a:t>
            </a:r>
          </a:p>
        </p:txBody>
      </p:sp>
      <p:sp>
        <p:nvSpPr>
          <p:cNvPr id="14" name="Rectangle 13">
            <a:extLst>
              <a:ext uri="{FF2B5EF4-FFF2-40B4-BE49-F238E27FC236}">
                <a16:creationId xmlns:a16="http://schemas.microsoft.com/office/drawing/2014/main" id="{CB8BBD69-E3AE-4E8C-BD04-981F8DAFAFFE}"/>
              </a:ext>
            </a:extLst>
          </p:cNvPr>
          <p:cNvSpPr/>
          <p:nvPr/>
        </p:nvSpPr>
        <p:spPr>
          <a:xfrm>
            <a:off x="335360" y="3721320"/>
            <a:ext cx="5580764"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76A42D9-7ABB-40EA-9CE6-F2C36AAF79FF}"/>
              </a:ext>
            </a:extLst>
          </p:cNvPr>
          <p:cNvSpPr txBox="1"/>
          <p:nvPr/>
        </p:nvSpPr>
        <p:spPr>
          <a:xfrm>
            <a:off x="479377" y="3703256"/>
            <a:ext cx="5184576"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Desire to quit (current smokers)</a:t>
            </a:r>
          </a:p>
        </p:txBody>
      </p:sp>
      <p:sp>
        <p:nvSpPr>
          <p:cNvPr id="16" name="Rectangle 15">
            <a:extLst>
              <a:ext uri="{FF2B5EF4-FFF2-40B4-BE49-F238E27FC236}">
                <a16:creationId xmlns:a16="http://schemas.microsoft.com/office/drawing/2014/main" id="{34170CB3-8374-4B29-8847-4229CC24269B}"/>
              </a:ext>
            </a:extLst>
          </p:cNvPr>
          <p:cNvSpPr/>
          <p:nvPr/>
        </p:nvSpPr>
        <p:spPr>
          <a:xfrm>
            <a:off x="6179867" y="1017565"/>
            <a:ext cx="5580764"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E8076C2-C40D-4AF5-B8E7-684C773B04D3}"/>
              </a:ext>
            </a:extLst>
          </p:cNvPr>
          <p:cNvSpPr txBox="1"/>
          <p:nvPr/>
        </p:nvSpPr>
        <p:spPr>
          <a:xfrm>
            <a:off x="6246829" y="1007883"/>
            <a:ext cx="5429784"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Past quit attempts (current smokers)</a:t>
            </a:r>
          </a:p>
        </p:txBody>
      </p:sp>
      <p:sp>
        <p:nvSpPr>
          <p:cNvPr id="18" name="Rectangle 17">
            <a:extLst>
              <a:ext uri="{FF2B5EF4-FFF2-40B4-BE49-F238E27FC236}">
                <a16:creationId xmlns:a16="http://schemas.microsoft.com/office/drawing/2014/main" id="{0D29EB29-A1CF-4880-B0E4-F3B536F17947}"/>
              </a:ext>
            </a:extLst>
          </p:cNvPr>
          <p:cNvSpPr/>
          <p:nvPr/>
        </p:nvSpPr>
        <p:spPr>
          <a:xfrm>
            <a:off x="6181631" y="3717422"/>
            <a:ext cx="5580764"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010C348-8E0E-4F4A-84AB-B69DDC4D4E38}"/>
              </a:ext>
            </a:extLst>
          </p:cNvPr>
          <p:cNvSpPr txBox="1"/>
          <p:nvPr/>
        </p:nvSpPr>
        <p:spPr>
          <a:xfrm>
            <a:off x="6456039" y="3707740"/>
            <a:ext cx="5040561"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Desire to quit among sub-groups (% a lot)</a:t>
            </a:r>
          </a:p>
        </p:txBody>
      </p:sp>
      <p:pic>
        <p:nvPicPr>
          <p:cNvPr id="5" name="Picture 4">
            <a:extLst>
              <a:ext uri="{FF2B5EF4-FFF2-40B4-BE49-F238E27FC236}">
                <a16:creationId xmlns:a16="http://schemas.microsoft.com/office/drawing/2014/main" id="{EC54566E-06E1-4C91-A4D1-C7478CE3773F}"/>
              </a:ext>
            </a:extLst>
          </p:cNvPr>
          <p:cNvPicPr>
            <a:picLocks noChangeAspect="1"/>
          </p:cNvPicPr>
          <p:nvPr/>
        </p:nvPicPr>
        <p:blipFill>
          <a:blip r:embed="rId5"/>
          <a:stretch>
            <a:fillRect/>
          </a:stretch>
        </p:blipFill>
        <p:spPr>
          <a:xfrm>
            <a:off x="3475180" y="1822418"/>
            <a:ext cx="2853397" cy="1864965"/>
          </a:xfrm>
          <a:prstGeom prst="rect">
            <a:avLst/>
          </a:prstGeom>
        </p:spPr>
      </p:pic>
      <p:pic>
        <p:nvPicPr>
          <p:cNvPr id="9" name="Picture 8">
            <a:extLst>
              <a:ext uri="{FF2B5EF4-FFF2-40B4-BE49-F238E27FC236}">
                <a16:creationId xmlns:a16="http://schemas.microsoft.com/office/drawing/2014/main" id="{631B44FD-200B-4DC2-951C-FE7553E6E04E}"/>
              </a:ext>
            </a:extLst>
          </p:cNvPr>
          <p:cNvPicPr>
            <a:picLocks noChangeAspect="1"/>
          </p:cNvPicPr>
          <p:nvPr/>
        </p:nvPicPr>
        <p:blipFill>
          <a:blip r:embed="rId6"/>
          <a:stretch>
            <a:fillRect/>
          </a:stretch>
        </p:blipFill>
        <p:spPr>
          <a:xfrm>
            <a:off x="90939" y="4149080"/>
            <a:ext cx="6249551" cy="4084674"/>
          </a:xfrm>
          <a:prstGeom prst="rect">
            <a:avLst/>
          </a:prstGeom>
        </p:spPr>
      </p:pic>
      <p:pic>
        <p:nvPicPr>
          <p:cNvPr id="20" name="Picture 19">
            <a:extLst>
              <a:ext uri="{FF2B5EF4-FFF2-40B4-BE49-F238E27FC236}">
                <a16:creationId xmlns:a16="http://schemas.microsoft.com/office/drawing/2014/main" id="{F80E729C-65D1-49E2-A343-C10F5A91EDCC}"/>
              </a:ext>
            </a:extLst>
          </p:cNvPr>
          <p:cNvPicPr>
            <a:picLocks noChangeAspect="1"/>
          </p:cNvPicPr>
          <p:nvPr/>
        </p:nvPicPr>
        <p:blipFill>
          <a:blip r:embed="rId7"/>
          <a:stretch>
            <a:fillRect/>
          </a:stretch>
        </p:blipFill>
        <p:spPr>
          <a:xfrm>
            <a:off x="5951985" y="4123120"/>
            <a:ext cx="5982161" cy="3909909"/>
          </a:xfrm>
          <a:prstGeom prst="rect">
            <a:avLst/>
          </a:prstGeom>
        </p:spPr>
      </p:pic>
    </p:spTree>
    <p:extLst>
      <p:ext uri="{BB962C8B-B14F-4D97-AF65-F5344CB8AC3E}">
        <p14:creationId xmlns:p14="http://schemas.microsoft.com/office/powerpoint/2010/main" val="37780205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F23BC2-BE16-4A74-AEB8-8EAD5853AA06}"/>
              </a:ext>
            </a:extLst>
          </p:cNvPr>
          <p:cNvPicPr>
            <a:picLocks noChangeAspect="1"/>
          </p:cNvPicPr>
          <p:nvPr/>
        </p:nvPicPr>
        <p:blipFill>
          <a:blip r:embed="rId3"/>
          <a:stretch>
            <a:fillRect/>
          </a:stretch>
        </p:blipFill>
        <p:spPr>
          <a:xfrm>
            <a:off x="2787237" y="1018172"/>
            <a:ext cx="6477115" cy="4233408"/>
          </a:xfrm>
          <a:prstGeom prst="rect">
            <a:avLst/>
          </a:prstGeom>
        </p:spPr>
      </p:pic>
      <p:sp>
        <p:nvSpPr>
          <p:cNvPr id="11" name="Rectangle 10">
            <a:extLst>
              <a:ext uri="{FF2B5EF4-FFF2-40B4-BE49-F238E27FC236}">
                <a16:creationId xmlns:a16="http://schemas.microsoft.com/office/drawing/2014/main" id="{E3360775-0D1A-4844-B97A-AA6993A4E6AA}"/>
              </a:ext>
            </a:extLst>
          </p:cNvPr>
          <p:cNvSpPr/>
          <p:nvPr/>
        </p:nvSpPr>
        <p:spPr>
          <a:xfrm>
            <a:off x="3311834" y="1027854"/>
            <a:ext cx="5580764"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3340" y="133886"/>
            <a:ext cx="11617291" cy="630238"/>
          </a:xfrm>
        </p:spPr>
        <p:txBody>
          <a:bodyPr/>
          <a:lstStyle/>
          <a:p>
            <a:r>
              <a:rPr lang="en-GB" dirty="0"/>
              <a:t>Illicit tobacco offers, trying and buying</a:t>
            </a:r>
            <a:endParaRPr lang="en-GB" sz="4000" dirty="0">
              <a:latin typeface="Source Sans Pro Light" panose="020B0403030403020204" pitchFamily="34" charset="0"/>
              <a:ea typeface="Source Sans Pro Light" panose="020B0403030403020204" pitchFamily="34" charset="0"/>
            </a:endParaRPr>
          </a:p>
        </p:txBody>
      </p:sp>
      <p:sp>
        <p:nvSpPr>
          <p:cNvPr id="12" name="TextBox 11">
            <a:extLst>
              <a:ext uri="{FF2B5EF4-FFF2-40B4-BE49-F238E27FC236}">
                <a16:creationId xmlns:a16="http://schemas.microsoft.com/office/drawing/2014/main" id="{FC261634-12D8-4E12-89A1-28C9691D2723}"/>
              </a:ext>
            </a:extLst>
          </p:cNvPr>
          <p:cNvSpPr txBox="1"/>
          <p:nvPr/>
        </p:nvSpPr>
        <p:spPr>
          <a:xfrm>
            <a:off x="3407843" y="1018172"/>
            <a:ext cx="5431274"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Current smokers offered, trying and buying illicit tobacco</a:t>
            </a:r>
          </a:p>
        </p:txBody>
      </p:sp>
      <p:sp>
        <p:nvSpPr>
          <p:cNvPr id="33" name="TextBox 32">
            <a:extLst>
              <a:ext uri="{FF2B5EF4-FFF2-40B4-BE49-F238E27FC236}">
                <a16:creationId xmlns:a16="http://schemas.microsoft.com/office/drawing/2014/main" id="{78C15F44-9956-447B-922B-0A55C75EB382}"/>
              </a:ext>
            </a:extLst>
          </p:cNvPr>
          <p:cNvSpPr txBox="1"/>
          <p:nvPr/>
        </p:nvSpPr>
        <p:spPr>
          <a:xfrm>
            <a:off x="7795007" y="2060848"/>
            <a:ext cx="3600400" cy="646331"/>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Is illicit tobacco being offered more or less in 2021 (those ever offered)</a:t>
            </a:r>
          </a:p>
        </p:txBody>
      </p:sp>
      <p:pic>
        <p:nvPicPr>
          <p:cNvPr id="6" name="Picture 5">
            <a:extLst>
              <a:ext uri="{FF2B5EF4-FFF2-40B4-BE49-F238E27FC236}">
                <a16:creationId xmlns:a16="http://schemas.microsoft.com/office/drawing/2014/main" id="{A14BABCC-F19C-4DA3-A304-A401FF8F8B43}"/>
              </a:ext>
            </a:extLst>
          </p:cNvPr>
          <p:cNvPicPr>
            <a:picLocks noChangeAspect="1"/>
          </p:cNvPicPr>
          <p:nvPr/>
        </p:nvPicPr>
        <p:blipFill>
          <a:blip r:embed="rId4"/>
          <a:stretch>
            <a:fillRect/>
          </a:stretch>
        </p:blipFill>
        <p:spPr>
          <a:xfrm>
            <a:off x="8909451" y="1367725"/>
            <a:ext cx="3451245" cy="2255715"/>
          </a:xfrm>
          <a:prstGeom prst="rect">
            <a:avLst/>
          </a:prstGeom>
        </p:spPr>
      </p:pic>
      <p:sp>
        <p:nvSpPr>
          <p:cNvPr id="14" name="Rectangle 13">
            <a:extLst>
              <a:ext uri="{FF2B5EF4-FFF2-40B4-BE49-F238E27FC236}">
                <a16:creationId xmlns:a16="http://schemas.microsoft.com/office/drawing/2014/main" id="{CB8BBD69-E3AE-4E8C-BD04-981F8DAFAFFE}"/>
              </a:ext>
            </a:extLst>
          </p:cNvPr>
          <p:cNvSpPr/>
          <p:nvPr/>
        </p:nvSpPr>
        <p:spPr>
          <a:xfrm>
            <a:off x="335360" y="3721320"/>
            <a:ext cx="5580764"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76A42D9-7ABB-40EA-9CE6-F2C36AAF79FF}"/>
              </a:ext>
            </a:extLst>
          </p:cNvPr>
          <p:cNvSpPr txBox="1"/>
          <p:nvPr/>
        </p:nvSpPr>
        <p:spPr>
          <a:xfrm>
            <a:off x="479377" y="3703256"/>
            <a:ext cx="5184576"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Venues of illicit tobacco offers (% of those offered)</a:t>
            </a:r>
          </a:p>
        </p:txBody>
      </p:sp>
      <p:pic>
        <p:nvPicPr>
          <p:cNvPr id="7" name="Picture 6">
            <a:extLst>
              <a:ext uri="{FF2B5EF4-FFF2-40B4-BE49-F238E27FC236}">
                <a16:creationId xmlns:a16="http://schemas.microsoft.com/office/drawing/2014/main" id="{B783724F-D2E6-4BBF-9DC5-7C5B81DA632B}"/>
              </a:ext>
            </a:extLst>
          </p:cNvPr>
          <p:cNvPicPr>
            <a:picLocks noChangeAspect="1"/>
          </p:cNvPicPr>
          <p:nvPr/>
        </p:nvPicPr>
        <p:blipFill>
          <a:blip r:embed="rId5"/>
          <a:stretch>
            <a:fillRect/>
          </a:stretch>
        </p:blipFill>
        <p:spPr>
          <a:xfrm>
            <a:off x="263352" y="4131068"/>
            <a:ext cx="6436105" cy="4206604"/>
          </a:xfrm>
          <a:prstGeom prst="rect">
            <a:avLst/>
          </a:prstGeom>
        </p:spPr>
      </p:pic>
      <p:pic>
        <p:nvPicPr>
          <p:cNvPr id="8" name="Picture 7">
            <a:extLst>
              <a:ext uri="{FF2B5EF4-FFF2-40B4-BE49-F238E27FC236}">
                <a16:creationId xmlns:a16="http://schemas.microsoft.com/office/drawing/2014/main" id="{BA7E6F90-24CE-4012-9771-A6F46948A8AB}"/>
              </a:ext>
            </a:extLst>
          </p:cNvPr>
          <p:cNvPicPr>
            <a:picLocks noChangeAspect="1"/>
          </p:cNvPicPr>
          <p:nvPr/>
        </p:nvPicPr>
        <p:blipFill>
          <a:blip r:embed="rId6"/>
          <a:stretch>
            <a:fillRect/>
          </a:stretch>
        </p:blipFill>
        <p:spPr>
          <a:xfrm>
            <a:off x="6672064" y="4149080"/>
            <a:ext cx="5429785" cy="3548879"/>
          </a:xfrm>
          <a:prstGeom prst="rect">
            <a:avLst/>
          </a:prstGeom>
        </p:spPr>
      </p:pic>
      <p:sp>
        <p:nvSpPr>
          <p:cNvPr id="16" name="Rectangle 15">
            <a:extLst>
              <a:ext uri="{FF2B5EF4-FFF2-40B4-BE49-F238E27FC236}">
                <a16:creationId xmlns:a16="http://schemas.microsoft.com/office/drawing/2014/main" id="{34170CB3-8374-4B29-8847-4229CC24269B}"/>
              </a:ext>
            </a:extLst>
          </p:cNvPr>
          <p:cNvSpPr/>
          <p:nvPr/>
        </p:nvSpPr>
        <p:spPr>
          <a:xfrm>
            <a:off x="9192344" y="1017565"/>
            <a:ext cx="2568287"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E8076C2-C40D-4AF5-B8E7-684C773B04D3}"/>
              </a:ext>
            </a:extLst>
          </p:cNvPr>
          <p:cNvSpPr txBox="1"/>
          <p:nvPr/>
        </p:nvSpPr>
        <p:spPr>
          <a:xfrm>
            <a:off x="9334686" y="1007883"/>
            <a:ext cx="2321359"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Illicit tobacco offers</a:t>
            </a:r>
          </a:p>
        </p:txBody>
      </p:sp>
      <p:sp>
        <p:nvSpPr>
          <p:cNvPr id="18" name="Rectangle 17">
            <a:extLst>
              <a:ext uri="{FF2B5EF4-FFF2-40B4-BE49-F238E27FC236}">
                <a16:creationId xmlns:a16="http://schemas.microsoft.com/office/drawing/2014/main" id="{0D29EB29-A1CF-4880-B0E4-F3B536F17947}"/>
              </a:ext>
            </a:extLst>
          </p:cNvPr>
          <p:cNvSpPr/>
          <p:nvPr/>
        </p:nvSpPr>
        <p:spPr>
          <a:xfrm>
            <a:off x="6181631" y="3717422"/>
            <a:ext cx="5580764"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010C348-8E0E-4F4A-84AB-B69DDC4D4E38}"/>
              </a:ext>
            </a:extLst>
          </p:cNvPr>
          <p:cNvSpPr txBox="1"/>
          <p:nvPr/>
        </p:nvSpPr>
        <p:spPr>
          <a:xfrm>
            <a:off x="6248593" y="3707740"/>
            <a:ext cx="5429784"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Illicit tobacco offers compared to 12 months ago</a:t>
            </a:r>
          </a:p>
        </p:txBody>
      </p:sp>
      <p:sp>
        <p:nvSpPr>
          <p:cNvPr id="20" name="Rectangle 19">
            <a:extLst>
              <a:ext uri="{FF2B5EF4-FFF2-40B4-BE49-F238E27FC236}">
                <a16:creationId xmlns:a16="http://schemas.microsoft.com/office/drawing/2014/main" id="{E33D8759-884F-4E2D-86B1-5774BD312E0F}"/>
              </a:ext>
            </a:extLst>
          </p:cNvPr>
          <p:cNvSpPr/>
          <p:nvPr/>
        </p:nvSpPr>
        <p:spPr>
          <a:xfrm>
            <a:off x="428004" y="1033356"/>
            <a:ext cx="2568287"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34033FF-9890-43A9-AD4E-CF590429988C}"/>
              </a:ext>
            </a:extLst>
          </p:cNvPr>
          <p:cNvSpPr txBox="1"/>
          <p:nvPr/>
        </p:nvSpPr>
        <p:spPr>
          <a:xfrm>
            <a:off x="570346" y="1023674"/>
            <a:ext cx="2321359"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Aware of illicit tobacco</a:t>
            </a:r>
          </a:p>
        </p:txBody>
      </p:sp>
      <p:pic>
        <p:nvPicPr>
          <p:cNvPr id="3" name="Picture 2">
            <a:extLst>
              <a:ext uri="{FF2B5EF4-FFF2-40B4-BE49-F238E27FC236}">
                <a16:creationId xmlns:a16="http://schemas.microsoft.com/office/drawing/2014/main" id="{0AC86855-6A7B-40F1-B80B-1D8AAAE00213}"/>
              </a:ext>
            </a:extLst>
          </p:cNvPr>
          <p:cNvPicPr>
            <a:picLocks noChangeAspect="1"/>
          </p:cNvPicPr>
          <p:nvPr/>
        </p:nvPicPr>
        <p:blipFill>
          <a:blip r:embed="rId7"/>
          <a:stretch>
            <a:fillRect/>
          </a:stretch>
        </p:blipFill>
        <p:spPr>
          <a:xfrm>
            <a:off x="5402" y="1301435"/>
            <a:ext cx="3451245" cy="2255715"/>
          </a:xfrm>
          <a:prstGeom prst="rect">
            <a:avLst/>
          </a:prstGeom>
        </p:spPr>
      </p:pic>
    </p:spTree>
    <p:extLst>
      <p:ext uri="{BB962C8B-B14F-4D97-AF65-F5344CB8AC3E}">
        <p14:creationId xmlns:p14="http://schemas.microsoft.com/office/powerpoint/2010/main" val="27888008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FF5890-509A-4FBA-8691-BF95C1140138}"/>
              </a:ext>
            </a:extLst>
          </p:cNvPr>
          <p:cNvPicPr>
            <a:picLocks noChangeAspect="1"/>
          </p:cNvPicPr>
          <p:nvPr/>
        </p:nvPicPr>
        <p:blipFill>
          <a:blip r:embed="rId3"/>
          <a:stretch>
            <a:fillRect/>
          </a:stretch>
        </p:blipFill>
        <p:spPr>
          <a:xfrm>
            <a:off x="6528048" y="1709548"/>
            <a:ext cx="6156274" cy="4023708"/>
          </a:xfrm>
          <a:prstGeom prst="rect">
            <a:avLst/>
          </a:prstGeom>
        </p:spPr>
      </p:pic>
      <p:sp>
        <p:nvSpPr>
          <p:cNvPr id="11" name="Rectangle 10">
            <a:extLst>
              <a:ext uri="{FF2B5EF4-FFF2-40B4-BE49-F238E27FC236}">
                <a16:creationId xmlns:a16="http://schemas.microsoft.com/office/drawing/2014/main" id="{E3360775-0D1A-4844-B97A-AA6993A4E6AA}"/>
              </a:ext>
            </a:extLst>
          </p:cNvPr>
          <p:cNvSpPr/>
          <p:nvPr/>
        </p:nvSpPr>
        <p:spPr>
          <a:xfrm>
            <a:off x="479376" y="1125134"/>
            <a:ext cx="5544616"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9F532F5-3E0E-4F50-81C0-103469122B69}"/>
              </a:ext>
            </a:extLst>
          </p:cNvPr>
          <p:cNvSpPr/>
          <p:nvPr/>
        </p:nvSpPr>
        <p:spPr>
          <a:xfrm>
            <a:off x="6206843" y="1135357"/>
            <a:ext cx="5544616"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3340" y="174936"/>
            <a:ext cx="11617291" cy="630238"/>
          </a:xfrm>
        </p:spPr>
        <p:txBody>
          <a:bodyPr/>
          <a:lstStyle/>
          <a:p>
            <a:r>
              <a:rPr lang="en-GB" sz="4000" dirty="0">
                <a:latin typeface="Source Sans Pro Light" panose="020B0403030403020204" pitchFamily="34" charset="0"/>
                <a:ea typeface="Source Sans Pro Light" panose="020B0403030403020204" pitchFamily="34" charset="0"/>
              </a:rPr>
              <a:t>Illicit tobacco prevalence</a:t>
            </a:r>
          </a:p>
        </p:txBody>
      </p:sp>
      <p:sp>
        <p:nvSpPr>
          <p:cNvPr id="12" name="TextBox 11">
            <a:extLst>
              <a:ext uri="{FF2B5EF4-FFF2-40B4-BE49-F238E27FC236}">
                <a16:creationId xmlns:a16="http://schemas.microsoft.com/office/drawing/2014/main" id="{FC261634-12D8-4E12-89A1-28C9691D2723}"/>
              </a:ext>
            </a:extLst>
          </p:cNvPr>
          <p:cNvSpPr txBox="1"/>
          <p:nvPr/>
        </p:nvSpPr>
        <p:spPr>
          <a:xfrm>
            <a:off x="695398" y="1115452"/>
            <a:ext cx="5040562"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Illicit tobacco purchase prevalence among smokers</a:t>
            </a:r>
          </a:p>
        </p:txBody>
      </p:sp>
      <p:sp>
        <p:nvSpPr>
          <p:cNvPr id="33" name="TextBox 32">
            <a:extLst>
              <a:ext uri="{FF2B5EF4-FFF2-40B4-BE49-F238E27FC236}">
                <a16:creationId xmlns:a16="http://schemas.microsoft.com/office/drawing/2014/main" id="{78C15F44-9956-447B-922B-0A55C75EB382}"/>
              </a:ext>
            </a:extLst>
          </p:cNvPr>
          <p:cNvSpPr txBox="1"/>
          <p:nvPr/>
        </p:nvSpPr>
        <p:spPr>
          <a:xfrm>
            <a:off x="6417130" y="1125180"/>
            <a:ext cx="5112565"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Types of illicit tobacco being bought (illicit buyers)</a:t>
            </a:r>
          </a:p>
        </p:txBody>
      </p:sp>
      <p:pic>
        <p:nvPicPr>
          <p:cNvPr id="3" name="Picture 2">
            <a:extLst>
              <a:ext uri="{FF2B5EF4-FFF2-40B4-BE49-F238E27FC236}">
                <a16:creationId xmlns:a16="http://schemas.microsoft.com/office/drawing/2014/main" id="{5DCA3B28-C823-4827-96EC-5746C81AEBAA}"/>
              </a:ext>
            </a:extLst>
          </p:cNvPr>
          <p:cNvPicPr>
            <a:picLocks noChangeAspect="1"/>
          </p:cNvPicPr>
          <p:nvPr/>
        </p:nvPicPr>
        <p:blipFill>
          <a:blip r:embed="rId4"/>
          <a:stretch>
            <a:fillRect/>
          </a:stretch>
        </p:blipFill>
        <p:spPr>
          <a:xfrm>
            <a:off x="551384" y="1556792"/>
            <a:ext cx="7418150" cy="4848464"/>
          </a:xfrm>
          <a:prstGeom prst="rect">
            <a:avLst/>
          </a:prstGeom>
        </p:spPr>
      </p:pic>
      <p:sp>
        <p:nvSpPr>
          <p:cNvPr id="10" name="Rectangle 9">
            <a:extLst>
              <a:ext uri="{FF2B5EF4-FFF2-40B4-BE49-F238E27FC236}">
                <a16:creationId xmlns:a16="http://schemas.microsoft.com/office/drawing/2014/main" id="{B53A10C3-F864-4F74-AED5-D0875A408C8A}"/>
              </a:ext>
            </a:extLst>
          </p:cNvPr>
          <p:cNvSpPr/>
          <p:nvPr/>
        </p:nvSpPr>
        <p:spPr>
          <a:xfrm>
            <a:off x="6206843" y="3871225"/>
            <a:ext cx="5544616" cy="353568"/>
          </a:xfrm>
          <a:prstGeom prst="rect">
            <a:avLst/>
          </a:prstGeom>
          <a:solidFill>
            <a:srgbClr val="25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B1321A4-76CB-48BE-9D78-A3D843E4B07E}"/>
              </a:ext>
            </a:extLst>
          </p:cNvPr>
          <p:cNvSpPr txBox="1"/>
          <p:nvPr/>
        </p:nvSpPr>
        <p:spPr>
          <a:xfrm>
            <a:off x="6417130" y="3861048"/>
            <a:ext cx="5112565" cy="369332"/>
          </a:xfrm>
          <a:prstGeom prst="rect">
            <a:avLst/>
          </a:prstGeom>
          <a:noFill/>
        </p:spPr>
        <p:txBody>
          <a:bodyPr wrap="square" rtlCol="0">
            <a:spAutoFit/>
          </a:bodyPr>
          <a:lstStyle/>
          <a:p>
            <a:pPr algn="ctr"/>
            <a:r>
              <a:rPr lang="en-GB" sz="1800" b="1" dirty="0">
                <a:solidFill>
                  <a:schemeClr val="bg1"/>
                </a:solidFill>
                <a:latin typeface="Source Sans Pro Light" panose="020B0403030403020204" pitchFamily="34" charset="77"/>
              </a:rPr>
              <a:t>Description of illicit tobacco packaging (illicit buyers)</a:t>
            </a:r>
          </a:p>
        </p:txBody>
      </p:sp>
      <p:pic>
        <p:nvPicPr>
          <p:cNvPr id="7" name="Picture 6">
            <a:extLst>
              <a:ext uri="{FF2B5EF4-FFF2-40B4-BE49-F238E27FC236}">
                <a16:creationId xmlns:a16="http://schemas.microsoft.com/office/drawing/2014/main" id="{A30816E4-0594-4879-8206-166EA1B361A7}"/>
              </a:ext>
            </a:extLst>
          </p:cNvPr>
          <p:cNvPicPr>
            <a:picLocks noChangeAspect="1"/>
          </p:cNvPicPr>
          <p:nvPr/>
        </p:nvPicPr>
        <p:blipFill>
          <a:blip r:embed="rId5"/>
          <a:stretch>
            <a:fillRect/>
          </a:stretch>
        </p:blipFill>
        <p:spPr>
          <a:xfrm>
            <a:off x="6096000" y="4373844"/>
            <a:ext cx="6156274" cy="4023708"/>
          </a:xfrm>
          <a:prstGeom prst="rect">
            <a:avLst/>
          </a:prstGeom>
        </p:spPr>
      </p:pic>
    </p:spTree>
    <p:extLst>
      <p:ext uri="{BB962C8B-B14F-4D97-AF65-F5344CB8AC3E}">
        <p14:creationId xmlns:p14="http://schemas.microsoft.com/office/powerpoint/2010/main" val="4029390823"/>
      </p:ext>
    </p:extLst>
  </p:cSld>
  <p:clrMapOvr>
    <a:masterClrMapping/>
  </p:clrMapOvr>
  <p:transition/>
</p:sld>
</file>

<file path=ppt/theme/theme1.xml><?xml version="1.0" encoding="utf-8"?>
<a:theme xmlns:a="http://schemas.openxmlformats.org/drawingml/2006/main" name="COI Illicit Tobacco - Pre-campaign worksh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irmingham Smoking Prevalence 2009 -  preliminary.pp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noFill/>
        <a:ln w="28575"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lnDef>
  </a:objectDefaults>
  <a:extraClrSchemeLst>
    <a:extraClrScheme>
      <a:clrScheme name="Birmingham Smoking Prevalence 2009 -  preliminary.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rmingham Smoking Prevalence 2009 -  preliminary.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rmingham Smoking Prevalence 2009 -  preliminary.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rmingham Smoking Prevalence 2009 -  preliminary.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rmingham Smoking Prevalence 2009 -  preliminary.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rmingham Smoking Prevalence 2009 -  preliminary.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rmingham Smoking Prevalence 2009 -  preliminary.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2121</TotalTime>
  <Words>1635</Words>
  <Application>Microsoft Office PowerPoint</Application>
  <PresentationFormat>Widescreen</PresentationFormat>
  <Paragraphs>228</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Source Sans Pro Light</vt:lpstr>
      <vt:lpstr>Times New Roman</vt:lpstr>
      <vt:lpstr>Verdana</vt:lpstr>
      <vt:lpstr>COI Illicit Tobacco - Pre-campaign workshop</vt:lpstr>
      <vt:lpstr>Illicit Tobacco Study: York City Council 2021 </vt:lpstr>
      <vt:lpstr>Study Objectives</vt:lpstr>
      <vt:lpstr>Study Methodology</vt:lpstr>
      <vt:lpstr>Study Terminology</vt:lpstr>
      <vt:lpstr>Smoking Habit: Hand-rolling tobacco</vt:lpstr>
      <vt:lpstr>Smoking Habit: Age started smoking and uptake </vt:lpstr>
      <vt:lpstr>Smoking Habit: Attitudes &amp; Quitting</vt:lpstr>
      <vt:lpstr>Illicit tobacco offers, trying and buying</vt:lpstr>
      <vt:lpstr>Illicit tobacco prevalence</vt:lpstr>
      <vt:lpstr>Proportion of illicit tobacco being smoked</vt:lpstr>
      <vt:lpstr>Illicit tobacco purchasing</vt:lpstr>
      <vt:lpstr>Illicit tobacco buyer motivations</vt:lpstr>
      <vt:lpstr>Illicit tobacco product attitudes</vt:lpstr>
      <vt:lpstr>Illicit tobacco awareness and encounters</vt:lpstr>
      <vt:lpstr>Illicit tobacco attitudes</vt:lpstr>
      <vt:lpstr>Comfort with illicit tobacco</vt:lpstr>
      <vt:lpstr>Comfort with illicit tobacco among smokers</vt:lpstr>
      <vt:lpstr>Reporting the sale of illicit tobacco</vt:lpstr>
      <vt:lpstr>Mechanisms and recipients of illicit tobacco reports</vt:lpstr>
      <vt:lpstr>Addressing the issue of illicit tobacco</vt:lpstr>
      <vt:lpstr>Inter-relationships of illicit tobacco attitudes &amp; behaviour</vt:lpstr>
      <vt:lpstr>York Illicit Tobacco Study 2021: Key Out-takes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Illicit Tobacco Study: York City Council 2021 </dc:title>
  <dc:creator>Paul Murray</dc:creator>
  <cp:lastModifiedBy>Paul Murray</cp:lastModifiedBy>
  <cp:revision>130</cp:revision>
  <dcterms:created xsi:type="dcterms:W3CDTF">2021-07-29T09:39:20Z</dcterms:created>
  <dcterms:modified xsi:type="dcterms:W3CDTF">2021-09-01T12:00:04Z</dcterms:modified>
</cp:coreProperties>
</file>